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57" r:id="rId2"/>
    <p:sldId id="261" r:id="rId3"/>
    <p:sldId id="275" r:id="rId4"/>
    <p:sldId id="271" r:id="rId5"/>
    <p:sldId id="346" r:id="rId6"/>
    <p:sldId id="347" r:id="rId7"/>
    <p:sldId id="362" r:id="rId8"/>
    <p:sldId id="349" r:id="rId9"/>
    <p:sldId id="350" r:id="rId10"/>
    <p:sldId id="281" r:id="rId11"/>
    <p:sldId id="298" r:id="rId12"/>
    <p:sldId id="359" r:id="rId13"/>
    <p:sldId id="296" r:id="rId14"/>
    <p:sldId id="343" r:id="rId15"/>
    <p:sldId id="348" r:id="rId16"/>
    <p:sldId id="360" r:id="rId17"/>
    <p:sldId id="358" r:id="rId18"/>
    <p:sldId id="361" r:id="rId19"/>
    <p:sldId id="317" r:id="rId20"/>
    <p:sldId id="321" r:id="rId21"/>
    <p:sldId id="352" r:id="rId22"/>
    <p:sldId id="353" r:id="rId23"/>
    <p:sldId id="292" r:id="rId24"/>
    <p:sldId id="351" r:id="rId25"/>
    <p:sldId id="294" r:id="rId26"/>
    <p:sldId id="333" r:id="rId27"/>
    <p:sldId id="295"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5252" autoAdjust="0"/>
  </p:normalViewPr>
  <p:slideViewPr>
    <p:cSldViewPr snapToGrid="0">
      <p:cViewPr varScale="1">
        <p:scale>
          <a:sx n="79" d="100"/>
          <a:sy n="79" d="100"/>
        </p:scale>
        <p:origin x="22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20D63-5B6B-438C-9EC7-CE938018A33F}" type="datetimeFigureOut">
              <a:rPr lang="es-ES" smtClean="0"/>
              <a:t>25/09/2017</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78183-02A0-4049-9D45-56C6437BEDB0}" type="slidenum">
              <a:rPr lang="es-ES" smtClean="0"/>
              <a:t>‹N›</a:t>
            </a:fld>
            <a:endParaRPr lang="es-ES"/>
          </a:p>
        </p:txBody>
      </p:sp>
    </p:spTree>
    <p:extLst>
      <p:ext uri="{BB962C8B-B14F-4D97-AF65-F5344CB8AC3E}">
        <p14:creationId xmlns:p14="http://schemas.microsoft.com/office/powerpoint/2010/main" val="18586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1078183-02A0-4049-9D45-56C6437BEDB0}" type="slidenum">
              <a:rPr lang="es-ES" smtClean="0"/>
              <a:t>11</a:t>
            </a:fld>
            <a:endParaRPr lang="es-ES"/>
          </a:p>
        </p:txBody>
      </p:sp>
    </p:spTree>
    <p:extLst>
      <p:ext uri="{BB962C8B-B14F-4D97-AF65-F5344CB8AC3E}">
        <p14:creationId xmlns:p14="http://schemas.microsoft.com/office/powerpoint/2010/main" val="3424145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E8003BD-6F78-4183-831B-3F0543FE1CC4}" type="datetimeFigureOut">
              <a:rPr lang="it-IT" smtClean="0"/>
              <a:t>25/09/2017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A41D2F-9098-488D-A10C-E99EA277BAA0}" type="slidenum">
              <a:rPr lang="it-IT" smtClean="0"/>
              <a:t>‹N›</a:t>
            </a:fld>
            <a:endParaRPr lang="it-IT"/>
          </a:p>
        </p:txBody>
      </p:sp>
      <p:sp>
        <p:nvSpPr>
          <p:cNvPr id="7" name="2 Recortar rectángulo de esquina diagonal"/>
          <p:cNvSpPr>
            <a:spLocks/>
          </p:cNvSpPr>
          <p:nvPr userDrawn="1"/>
        </p:nvSpPr>
        <p:spPr>
          <a:xfrm>
            <a:off x="0" y="0"/>
            <a:ext cx="1600200" cy="6225019"/>
          </a:xfrm>
          <a:prstGeom prst="snip2DiagRect">
            <a:avLst/>
          </a:prstGeom>
          <a:gradFill flip="none" rotWithShape="1">
            <a:gsLst>
              <a:gs pos="0">
                <a:schemeClr val="accent6"/>
              </a:gs>
              <a:gs pos="50000">
                <a:schemeClr val="accent6">
                  <a:lumMod val="60000"/>
                  <a:lumOff val="40000"/>
                </a:schemeClr>
              </a:gs>
              <a:gs pos="100000">
                <a:schemeClr val="bg1"/>
              </a:gs>
            </a:gsLst>
            <a:lin ang="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a:solidFill>
                  <a:srgbClr val="000000"/>
                </a:solidFill>
                <a:effectLst/>
                <a:latin typeface="Times New Roman" panose="02020603050405020304" pitchFamily="18" charset="0"/>
                <a:ea typeface="Times New Roman" panose="02020603050405020304" pitchFamily="18" charset="0"/>
              </a:rPr>
              <a:t> </a:t>
            </a:r>
            <a:endParaRPr lang="it-IT" sz="1200">
              <a:solidFill>
                <a:srgbClr val="000000"/>
              </a:solidFill>
              <a:effectLst/>
              <a:latin typeface="Times New Roman" panose="02020603050405020304" pitchFamily="18" charset="0"/>
              <a:ea typeface="Times New Roman" panose="02020603050405020304" pitchFamily="18" charset="0"/>
            </a:endParaRPr>
          </a:p>
        </p:txBody>
      </p:sp>
      <p:pic>
        <p:nvPicPr>
          <p:cNvPr id="8" name="0 Imag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82" y="73595"/>
            <a:ext cx="1516513" cy="1516513"/>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12"/>
          <p:cNvSpPr/>
          <p:nvPr userDrawn="1"/>
        </p:nvSpPr>
        <p:spPr>
          <a:xfrm>
            <a:off x="1" y="1674812"/>
            <a:ext cx="1600200" cy="2785378"/>
          </a:xfrm>
          <a:prstGeom prst="rect">
            <a:avLst/>
          </a:prstGeom>
        </p:spPr>
        <p:txBody>
          <a:bodyPr wrap="square" lIns="36000" rIns="36000">
            <a:spAutoFit/>
          </a:bodyPr>
          <a:lstStyle/>
          <a:p>
            <a:pPr algn="ctr">
              <a:spcAft>
                <a:spcPts val="0"/>
              </a:spcAft>
            </a:pPr>
            <a:r>
              <a:rPr lang="en-US" sz="1400" b="1" dirty="0">
                <a:solidFill>
                  <a:srgbClr val="17365D"/>
                </a:solidFill>
                <a:latin typeface="Arial" panose="020B0604020202020204" pitchFamily="34" charset="0"/>
                <a:ea typeface="Arial" panose="020B0604020202020204" pitchFamily="34" charset="0"/>
                <a:cs typeface="FrankRuehl" panose="020E0503060101010101" pitchFamily="34" charset="-79"/>
              </a:rPr>
              <a:t>THE COPERNICUS MARINE WEEK</a:t>
            </a:r>
            <a:r>
              <a:rPr lang="en-US" sz="1400" b="1" dirty="0">
                <a:solidFill>
                  <a:srgbClr val="17365D"/>
                </a:solidFill>
                <a:effectLst/>
                <a:latin typeface="Arial" panose="020B0604020202020204" pitchFamily="34" charset="0"/>
                <a:ea typeface="Arial" panose="020B0604020202020204" pitchFamily="34" charset="0"/>
                <a:cs typeface="FrankRuehl" panose="020E0503060101010101" pitchFamily="34" charset="-79"/>
              </a:rPr>
              <a:t> </a:t>
            </a:r>
            <a:endParaRPr lang="it-IT" sz="1400" dirty="0">
              <a:solidFill>
                <a:srgbClr val="000000"/>
              </a:solidFill>
              <a:effectLst/>
              <a:latin typeface="Times New Roman" panose="02020603050405020304" pitchFamily="18" charset="0"/>
              <a:ea typeface="Times New Roman" panose="02020603050405020304" pitchFamily="18" charset="0"/>
            </a:endParaRPr>
          </a:p>
          <a:p>
            <a:pPr algn="ctr">
              <a:spcAft>
                <a:spcPts val="600"/>
              </a:spcAft>
            </a:pPr>
            <a:endParaRPr lang="it-IT" sz="1400" dirty="0">
              <a:solidFill>
                <a:srgbClr val="000000"/>
              </a:solidFill>
              <a:effectLst/>
              <a:latin typeface="Times New Roman" panose="02020603050405020304" pitchFamily="18" charset="0"/>
              <a:ea typeface="Times New Roman" panose="02020603050405020304" pitchFamily="18" charset="0"/>
            </a:endParaRPr>
          </a:p>
          <a:p>
            <a:pPr algn="ctr">
              <a:spcAft>
                <a:spcPts val="600"/>
              </a:spcAft>
            </a:pPr>
            <a:r>
              <a:rPr lang="en-US" sz="1200" b="1" dirty="0">
                <a:solidFill>
                  <a:srgbClr val="17365D"/>
                </a:solidFill>
                <a:effectLst/>
                <a:latin typeface="Arial" panose="020B0604020202020204" pitchFamily="34" charset="0"/>
                <a:ea typeface="Arial" panose="020B0604020202020204" pitchFamily="34" charset="0"/>
                <a:cs typeface="FrankRuehl" panose="020E0503060101010101" pitchFamily="34" charset="-79"/>
              </a:rPr>
              <a:t>Brussels,</a:t>
            </a:r>
          </a:p>
          <a:p>
            <a:pPr algn="ctr">
              <a:spcAft>
                <a:spcPts val="600"/>
              </a:spcAft>
            </a:pPr>
            <a:r>
              <a:rPr lang="en-US" sz="1200" b="1" dirty="0">
                <a:solidFill>
                  <a:srgbClr val="17365D"/>
                </a:solidFill>
                <a:effectLst/>
                <a:latin typeface="Arial" panose="020B0604020202020204" pitchFamily="34" charset="0"/>
                <a:ea typeface="Arial" panose="020B0604020202020204" pitchFamily="34" charset="0"/>
                <a:cs typeface="FrankRuehl" panose="020E0503060101010101" pitchFamily="34" charset="-79"/>
              </a:rPr>
              <a:t>26</a:t>
            </a:r>
            <a:r>
              <a:rPr lang="en-US" sz="1200" b="1" baseline="30000" dirty="0">
                <a:solidFill>
                  <a:srgbClr val="17365D"/>
                </a:solidFill>
                <a:effectLst/>
                <a:latin typeface="Arial" panose="020B0604020202020204" pitchFamily="34" charset="0"/>
                <a:ea typeface="Arial" panose="020B0604020202020204" pitchFamily="34" charset="0"/>
                <a:cs typeface="FrankRuehl" panose="020E0503060101010101" pitchFamily="34" charset="-79"/>
              </a:rPr>
              <a:t> </a:t>
            </a: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September</a:t>
            </a:r>
            <a:r>
              <a:rPr lang="en-US" sz="1200" b="1" dirty="0">
                <a:solidFill>
                  <a:srgbClr val="17365D"/>
                </a:solidFill>
                <a:effectLst/>
                <a:latin typeface="Arial" panose="020B0604020202020204" pitchFamily="34" charset="0"/>
                <a:ea typeface="Arial" panose="020B0604020202020204" pitchFamily="34" charset="0"/>
                <a:cs typeface="FrankRuehl" panose="020E0503060101010101" pitchFamily="34" charset="-79"/>
              </a:rPr>
              <a:t> 2017</a:t>
            </a:r>
          </a:p>
          <a:p>
            <a:pPr algn="ctr">
              <a:spcAft>
                <a:spcPts val="600"/>
              </a:spcAft>
            </a:pPr>
            <a:endParaRPr lang="en-US" sz="1200" b="1" dirty="0">
              <a:solidFill>
                <a:srgbClr val="17365D"/>
              </a:solidFill>
              <a:effectLst/>
              <a:latin typeface="Arial" panose="020B0604020202020204" pitchFamily="34" charset="0"/>
              <a:ea typeface="Times New Roman" panose="02020603050405020304" pitchFamily="18" charset="0"/>
              <a:cs typeface="FrankRuehl" panose="020E0503060101010101" pitchFamily="34" charset="-79"/>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200" b="1" kern="1200" dirty="0">
                <a:solidFill>
                  <a:srgbClr val="17365D"/>
                </a:solidFill>
                <a:latin typeface="Arial" panose="020B0604020202020204" pitchFamily="34" charset="0"/>
                <a:ea typeface="Arial" panose="020B0604020202020204" pitchFamily="34" charset="0"/>
                <a:cs typeface="FrankRuehl" panose="020E0503060101010101" pitchFamily="34" charset="-79"/>
              </a:rPr>
              <a:t>DAY 2 Session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200" b="1" kern="1200" dirty="0">
                <a:solidFill>
                  <a:srgbClr val="17365D"/>
                </a:solidFill>
                <a:latin typeface="Arial" panose="020B0604020202020204" pitchFamily="34" charset="0"/>
                <a:ea typeface="Arial" panose="020B0604020202020204" pitchFamily="34" charset="0"/>
                <a:cs typeface="FrankRuehl" panose="020E0503060101010101" pitchFamily="34" charset="-79"/>
              </a:rPr>
              <a:t>9:00-13:00</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200" b="1" kern="1200" dirty="0">
                <a:solidFill>
                  <a:srgbClr val="17365D"/>
                </a:solidFill>
                <a:latin typeface="Arial" panose="020B0604020202020204" pitchFamily="34" charset="0"/>
                <a:ea typeface="Arial" panose="020B0604020202020204" pitchFamily="34" charset="0"/>
                <a:cs typeface="FrankRuehl" panose="020E0503060101010101" pitchFamily="34" charset="-79"/>
              </a:rPr>
              <a:t>HF Radar in Europe</a:t>
            </a:r>
          </a:p>
          <a:p>
            <a:pPr algn="ctr">
              <a:spcAft>
                <a:spcPts val="600"/>
              </a:spcAft>
            </a:pPr>
            <a:endParaRPr lang="it-IT" sz="1200" dirty="0">
              <a:solidFill>
                <a:srgbClr val="000000"/>
              </a:solidFill>
              <a:effectLst/>
              <a:latin typeface="Times New Roman" panose="02020603050405020304" pitchFamily="18" charset="0"/>
              <a:ea typeface="Times New Roman" panose="02020603050405020304" pitchFamily="18" charset="0"/>
            </a:endParaRPr>
          </a:p>
        </p:txBody>
      </p:sp>
      <p:pic>
        <p:nvPicPr>
          <p:cNvPr id="10" name="Image 0" descr="Diapositive1.jpg"/>
          <p:cNvPicPr/>
          <p:nvPr userDrawn="1"/>
        </p:nvPicPr>
        <p:blipFill rotWithShape="1">
          <a:blip r:embed="rId3" cstate="print">
            <a:extLst>
              <a:ext uri="{28A0092B-C50C-407E-A947-70E740481C1C}">
                <a14:useLocalDpi xmlns:a14="http://schemas.microsoft.com/office/drawing/2010/main" val="0"/>
              </a:ext>
            </a:extLst>
          </a:blip>
          <a:srcRect t="10053" r="49374"/>
          <a:stretch/>
        </p:blipFill>
        <p:spPr bwMode="auto">
          <a:xfrm>
            <a:off x="180904" y="6225019"/>
            <a:ext cx="2369185" cy="5988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811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E8003BD-6F78-4183-831B-3F0543FE1CC4}" type="datetimeFigureOut">
              <a:rPr lang="it-IT" smtClean="0"/>
              <a:t>25/09/2017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60507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E8003BD-6F78-4183-831B-3F0543FE1CC4}" type="datetimeFigureOut">
              <a:rPr lang="it-IT" smtClean="0"/>
              <a:t>25/09/2017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237678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E8003BD-6F78-4183-831B-3F0543FE1CC4}" type="datetimeFigureOut">
              <a:rPr lang="it-IT" smtClean="0"/>
              <a:t>25/09/2017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427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E8003BD-6F78-4183-831B-3F0543FE1CC4}" type="datetimeFigureOut">
              <a:rPr lang="it-IT" smtClean="0"/>
              <a:t>25/09/2017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259409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E8003BD-6F78-4183-831B-3F0543FE1CC4}" type="datetimeFigureOut">
              <a:rPr lang="it-IT" smtClean="0"/>
              <a:t>25/09/2017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146255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E8003BD-6F78-4183-831B-3F0543FE1CC4}" type="datetimeFigureOut">
              <a:rPr lang="it-IT" smtClean="0"/>
              <a:t>25/09/2017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108374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E8003BD-6F78-4183-831B-3F0543FE1CC4}" type="datetimeFigureOut">
              <a:rPr lang="it-IT" smtClean="0"/>
              <a:t>25/09/2017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319771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E8003BD-6F78-4183-831B-3F0543FE1CC4}" type="datetimeFigureOut">
              <a:rPr lang="it-IT" smtClean="0"/>
              <a:t>25/09/2017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389591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E8003BD-6F78-4183-831B-3F0543FE1CC4}" type="datetimeFigureOut">
              <a:rPr lang="it-IT" smtClean="0"/>
              <a:t>25/09/2017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150874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E8003BD-6F78-4183-831B-3F0543FE1CC4}" type="datetimeFigureOut">
              <a:rPr lang="it-IT" smtClean="0"/>
              <a:t>25/09/2017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8A41D2F-9098-488D-A10C-E99EA277BAA0}" type="slidenum">
              <a:rPr lang="it-IT" smtClean="0"/>
              <a:t>‹N›</a:t>
            </a:fld>
            <a:endParaRPr lang="it-IT"/>
          </a:p>
        </p:txBody>
      </p:sp>
    </p:spTree>
    <p:extLst>
      <p:ext uri="{BB962C8B-B14F-4D97-AF65-F5344CB8AC3E}">
        <p14:creationId xmlns:p14="http://schemas.microsoft.com/office/powerpoint/2010/main" val="191257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03BD-6F78-4183-831B-3F0543FE1CC4}" type="datetimeFigureOut">
              <a:rPr lang="it-IT" smtClean="0"/>
              <a:t>25/09/2017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41D2F-9098-488D-A10C-E99EA277BAA0}" type="slidenum">
              <a:rPr lang="it-IT" smtClean="0"/>
              <a:t>‹N›</a:t>
            </a:fld>
            <a:endParaRPr lang="it-IT"/>
          </a:p>
        </p:txBody>
      </p:sp>
    </p:spTree>
    <p:extLst>
      <p:ext uri="{BB962C8B-B14F-4D97-AF65-F5344CB8AC3E}">
        <p14:creationId xmlns:p14="http://schemas.microsoft.com/office/powerpoint/2010/main" val="42392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s://agu.confex.com/agu/fm16/meetingapp.cgi/Paper/174583" TargetMode="External"/><Relationship Id="rId4" Type="http://schemas.openxmlformats.org/officeDocument/2006/relationships/hyperlink" Target="http://eurogoos.eu/download/publications/EU_HFRadar_inventory.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journals.ametsoc.org/doi/abs/10.1175/JTECH-D-16-0045.1" TargetMode="External"/><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ideo" Target="file:///C:\use\DOCUMENTOS\PRESENTACIONES\2015SEGURIDAD_UPV\cool.avi"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azti.box.com/v/EuroGOOSHFRTTINCREASEexpWS" TargetMode="External"/><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hyperlink" Target="http://www.cmems-increase.eu/" TargetMode="Externa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s://rucool.marine.rutgers.edu/geohfr/meetings.htm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sp>
        <p:nvSpPr>
          <p:cNvPr id="2" name="Rettangolo 1"/>
          <p:cNvSpPr/>
          <p:nvPr/>
        </p:nvSpPr>
        <p:spPr>
          <a:xfrm>
            <a:off x="1870363" y="119552"/>
            <a:ext cx="9486900" cy="3419398"/>
          </a:xfrm>
          <a:prstGeom prst="rect">
            <a:avLst/>
          </a:prstGeom>
          <a:effectLst>
            <a:innerShdw blurRad="63500" dist="101600" dir="2700000">
              <a:prstClr val="black">
                <a:alpha val="50000"/>
              </a:prstClr>
            </a:innerShdw>
          </a:effectLst>
        </p:spPr>
        <p:txBody>
          <a:bodyPr wrap="square">
            <a:spAutoFit/>
          </a:bodyPr>
          <a:lstStyle/>
          <a:p>
            <a:pPr indent="228600" algn="ctr">
              <a:lnSpc>
                <a:spcPct val="115000"/>
              </a:lnSpc>
              <a:spcAft>
                <a:spcPts val="0"/>
              </a:spcAft>
            </a:pPr>
            <a:r>
              <a:rPr lang="en-US" sz="2800" b="1" i="1" dirty="0">
                <a:solidFill>
                  <a:srgbClr val="00B050"/>
                </a:solidFill>
                <a:latin typeface="Calibri" panose="020F0502020204030204" pitchFamily="34" charset="0"/>
                <a:ea typeface="Arial" panose="020B0604020202020204" pitchFamily="34" charset="0"/>
                <a:cs typeface="Arial" panose="020B0604020202020204" pitchFamily="34" charset="0"/>
              </a:rPr>
              <a:t>DAY 2 Session HF Radar in </a:t>
            </a:r>
            <a:r>
              <a:rPr lang="en-US" sz="2800" b="1" i="1" dirty="0" smtClean="0">
                <a:solidFill>
                  <a:srgbClr val="00B050"/>
                </a:solidFill>
                <a:latin typeface="Calibri" panose="020F0502020204030204" pitchFamily="34" charset="0"/>
                <a:ea typeface="Arial" panose="020B0604020202020204" pitchFamily="34" charset="0"/>
                <a:cs typeface="Arial" panose="020B0604020202020204" pitchFamily="34" charset="0"/>
              </a:rPr>
              <a:t>Europe</a:t>
            </a:r>
          </a:p>
          <a:p>
            <a:pPr indent="228600" algn="ctr">
              <a:lnSpc>
                <a:spcPct val="115000"/>
              </a:lnSpc>
            </a:pPr>
            <a:r>
              <a:rPr lang="en-US" sz="3200" b="1" i="1" dirty="0">
                <a:solidFill>
                  <a:srgbClr val="00B050"/>
                </a:solidFill>
                <a:latin typeface="Calibri" panose="020F0502020204030204" pitchFamily="34" charset="0"/>
                <a:ea typeface="Arial" panose="020B0604020202020204" pitchFamily="34" charset="0"/>
                <a:cs typeface="Arial" panose="020B0604020202020204" pitchFamily="34" charset="0"/>
              </a:rPr>
              <a:t>Outline of the project</a:t>
            </a:r>
            <a:endParaRPr lang="it-IT" sz="3200" b="1" dirty="0">
              <a:solidFill>
                <a:srgbClr val="00B050"/>
              </a:solidFill>
              <a:latin typeface="Times New Roman" panose="02020603050405020304" pitchFamily="18" charset="0"/>
              <a:ea typeface="Times New Roman" panose="02020603050405020304" pitchFamily="18" charset="0"/>
            </a:endParaRPr>
          </a:p>
          <a:p>
            <a:pPr indent="228600" algn="ctr">
              <a:lnSpc>
                <a:spcPct val="115000"/>
              </a:lnSpc>
              <a:spcAft>
                <a:spcPts val="0"/>
              </a:spcAft>
            </a:pPr>
            <a:endParaRPr lang="en-US" sz="3200" b="1" i="1" dirty="0">
              <a:solidFill>
                <a:srgbClr val="00B050"/>
              </a:solidFill>
              <a:latin typeface="Calibri" panose="020F0502020204030204" pitchFamily="34" charset="0"/>
              <a:ea typeface="Arial" panose="020B0604020202020204" pitchFamily="34" charset="0"/>
              <a:cs typeface="Arial" panose="020B0604020202020204" pitchFamily="34" charset="0"/>
            </a:endParaRPr>
          </a:p>
          <a:p>
            <a:pPr indent="228600" algn="ctr">
              <a:lnSpc>
                <a:spcPct val="115000"/>
              </a:lnSpc>
            </a:pPr>
            <a:r>
              <a:rPr lang="en-US" sz="3200" b="1" i="1" dirty="0">
                <a:solidFill>
                  <a:srgbClr val="00B050"/>
                </a:solidFill>
                <a:latin typeface="Calibri" panose="020F0502020204030204" pitchFamily="34" charset="0"/>
                <a:ea typeface="Arial" panose="020B0604020202020204" pitchFamily="34" charset="0"/>
                <a:cs typeface="Arial" panose="020B0604020202020204" pitchFamily="34" charset="0"/>
              </a:rPr>
              <a:t>INCREASE:  Innovation and Networking for the integration of Coastal Radars into European </a:t>
            </a:r>
            <a:r>
              <a:rPr lang="en-US" sz="3200" b="1" i="1" dirty="0" err="1">
                <a:solidFill>
                  <a:srgbClr val="00B050"/>
                </a:solidFill>
                <a:latin typeface="Calibri" panose="020F0502020204030204" pitchFamily="34" charset="0"/>
                <a:ea typeface="Arial" panose="020B0604020202020204" pitchFamily="34" charset="0"/>
                <a:cs typeface="Arial" panose="020B0604020202020204" pitchFamily="34" charset="0"/>
              </a:rPr>
              <a:t>mArine</a:t>
            </a:r>
            <a:r>
              <a:rPr lang="en-US" sz="3200" b="1" i="1" dirty="0">
                <a:solidFill>
                  <a:srgbClr val="00B050"/>
                </a:solidFill>
                <a:latin typeface="Calibri" panose="020F0502020204030204" pitchFamily="34" charset="0"/>
                <a:ea typeface="Arial" panose="020B0604020202020204" pitchFamily="34" charset="0"/>
                <a:cs typeface="Arial" panose="020B0604020202020204" pitchFamily="34" charset="0"/>
              </a:rPr>
              <a:t> </a:t>
            </a:r>
            <a:r>
              <a:rPr lang="en-US" sz="3200" b="1" i="1" dirty="0" smtClean="0">
                <a:solidFill>
                  <a:srgbClr val="00B050"/>
                </a:solidFill>
                <a:latin typeface="Calibri" panose="020F0502020204030204" pitchFamily="34" charset="0"/>
                <a:ea typeface="Arial" panose="020B0604020202020204" pitchFamily="34" charset="0"/>
                <a:cs typeface="Arial" panose="020B0604020202020204" pitchFamily="34" charset="0"/>
              </a:rPr>
              <a:t>Services </a:t>
            </a:r>
            <a:endParaRPr lang="en-US" sz="3200" b="1" i="1" dirty="0">
              <a:solidFill>
                <a:srgbClr val="00B050"/>
              </a:solidFill>
              <a:latin typeface="Calibri" panose="020F0502020204030204" pitchFamily="34" charset="0"/>
              <a:ea typeface="Arial" panose="020B0604020202020204" pitchFamily="34" charset="0"/>
              <a:cs typeface="Arial" panose="020B0604020202020204" pitchFamily="34" charset="0"/>
            </a:endParaRPr>
          </a:p>
        </p:txBody>
      </p:sp>
      <p:grpSp>
        <p:nvGrpSpPr>
          <p:cNvPr id="28" name="27 Grupo"/>
          <p:cNvGrpSpPr/>
          <p:nvPr/>
        </p:nvGrpSpPr>
        <p:grpSpPr>
          <a:xfrm>
            <a:off x="4014479" y="3538950"/>
            <a:ext cx="5198668" cy="2213039"/>
            <a:chOff x="3430721" y="174271"/>
            <a:chExt cx="6749806" cy="3407965"/>
          </a:xfrm>
        </p:grpSpPr>
        <p:pic>
          <p:nvPicPr>
            <p:cNvPr id="3" name="Picture 2" descr="C:\use\Proyectos\EuroGOOS\HFR TaskTeam\EEA-Copernicus newsletter\mapa.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5347" t="8969"/>
            <a:stretch/>
          </p:blipFill>
          <p:spPr bwMode="auto">
            <a:xfrm>
              <a:off x="3430721" y="174271"/>
              <a:ext cx="3842862" cy="3407965"/>
            </a:xfrm>
            <a:prstGeom prst="rect">
              <a:avLst/>
            </a:prstGeom>
            <a:noFill/>
            <a:scene3d>
              <a:camera prst="isometricTopUp">
                <a:rot lat="19068160" lon="20147349" rev="1584756"/>
              </a:camera>
              <a:lightRig rig="threePt" dir="t"/>
            </a:scene3d>
            <a:extLst>
              <a:ext uri="{909E8E84-426E-40DD-AFC4-6F175D3DCCD1}">
                <a14:hiddenFill xmlns:a14="http://schemas.microsoft.com/office/drawing/2010/main">
                  <a:solidFill>
                    <a:srgbClr val="FFFFFF"/>
                  </a:solidFill>
                </a14:hiddenFill>
              </a:ext>
            </a:extLst>
          </p:spPr>
        </p:pic>
        <p:pic>
          <p:nvPicPr>
            <p:cNvPr id="17" name="Picture 2" descr="C:\use\Proyectos\EuroGOOS\HFR TaskTeam\Inventory\RADAR\RADAR.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9711" y="540328"/>
              <a:ext cx="2110816" cy="30148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5 Conector recto"/>
            <p:cNvCxnSpPr/>
            <p:nvPr/>
          </p:nvCxnSpPr>
          <p:spPr>
            <a:xfrm>
              <a:off x="6660573" y="457200"/>
              <a:ext cx="2067791" cy="220249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4114800" y="2732809"/>
              <a:ext cx="4488873" cy="613064"/>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0" name="21 Cuadro de texto"/>
          <p:cNvSpPr txBox="1">
            <a:spLocks/>
          </p:cNvSpPr>
          <p:nvPr/>
        </p:nvSpPr>
        <p:spPr>
          <a:xfrm>
            <a:off x="2765751" y="6275704"/>
            <a:ext cx="4733925" cy="6000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a:effectLst/>
                <a:latin typeface="Cambria" panose="02040503050406030204" pitchFamily="18" charset="0"/>
                <a:ea typeface="Times New Roman" panose="02020603050405020304" pitchFamily="18" charset="0"/>
              </a:rPr>
              <a:t>CMEMS Service Evolution 21-SE-CALL1</a:t>
            </a:r>
            <a:endParaRPr lang="it-IT" sz="1200" dirty="0">
              <a:effectLst/>
              <a:latin typeface="Times New Roman" panose="02020603050405020304" pitchFamily="18" charset="0"/>
              <a:ea typeface="Times New Roman" panose="02020603050405020304" pitchFamily="18" charset="0"/>
            </a:endParaRPr>
          </a:p>
          <a:p>
            <a:pPr>
              <a:spcAft>
                <a:spcPts val="0"/>
              </a:spcAft>
            </a:pPr>
            <a:r>
              <a:rPr lang="en-US" sz="1000" b="1" dirty="0">
                <a:effectLst/>
                <a:latin typeface="Cambria" panose="02040503050406030204" pitchFamily="18" charset="0"/>
                <a:ea typeface="Times New Roman" panose="02020603050405020304" pitchFamily="18" charset="0"/>
              </a:rPr>
              <a:t>Lot5: INCREASE project</a:t>
            </a:r>
            <a:endParaRPr lang="it-IT" sz="1200" dirty="0">
              <a:effectLst/>
              <a:latin typeface="Times New Roman" panose="02020603050405020304" pitchFamily="18" charset="0"/>
              <a:ea typeface="Times New Roman" panose="02020603050405020304" pitchFamily="18" charset="0"/>
            </a:endParaRPr>
          </a:p>
          <a:p>
            <a:pPr>
              <a:spcAft>
                <a:spcPts val="0"/>
              </a:spcAft>
            </a:pPr>
            <a:r>
              <a:rPr lang="en-US" sz="800" b="1" dirty="0">
                <a:effectLst/>
                <a:latin typeface="Cambria" panose="02040503050406030204" pitchFamily="18" charset="0"/>
                <a:ea typeface="Times New Roman" panose="02020603050405020304" pitchFamily="18" charset="0"/>
              </a:rPr>
              <a:t>Innovation and Networking for the integration of Coastal Radars into European </a:t>
            </a:r>
            <a:r>
              <a:rPr lang="en-US" sz="800" b="1" dirty="0" err="1">
                <a:effectLst/>
                <a:latin typeface="Cambria" panose="02040503050406030204" pitchFamily="18" charset="0"/>
                <a:ea typeface="Times New Roman" panose="02020603050405020304" pitchFamily="18" charset="0"/>
              </a:rPr>
              <a:t>mArine</a:t>
            </a:r>
            <a:r>
              <a:rPr lang="en-US" sz="800" b="1" dirty="0">
                <a:effectLst/>
                <a:latin typeface="Cambria" panose="02040503050406030204" pitchFamily="18" charset="0"/>
                <a:ea typeface="Times New Roman" panose="02020603050405020304" pitchFamily="18" charset="0"/>
              </a:rPr>
              <a:t> </a:t>
            </a:r>
            <a:r>
              <a:rPr lang="en-US" sz="800" b="1" dirty="0" err="1">
                <a:effectLst/>
                <a:latin typeface="Cambria" panose="02040503050406030204" pitchFamily="18" charset="0"/>
                <a:ea typeface="Times New Roman" panose="02020603050405020304" pitchFamily="18" charset="0"/>
              </a:rPr>
              <a:t>SErvices</a:t>
            </a:r>
            <a:endParaRPr lang="it-IT" sz="1200" dirty="0">
              <a:effectLst/>
              <a:latin typeface="Times New Roman" panose="02020603050405020304" pitchFamily="18" charset="0"/>
              <a:ea typeface="Times New Roman" panose="02020603050405020304" pitchFamily="18" charset="0"/>
            </a:endParaRPr>
          </a:p>
          <a:p>
            <a:pPr>
              <a:spcAft>
                <a:spcPts val="0"/>
              </a:spcAft>
            </a:pPr>
            <a:r>
              <a:rPr lang="en-US" sz="1000" b="1" dirty="0">
                <a:effectLst/>
                <a:latin typeface="Cambria" panose="02040503050406030204" pitchFamily="18" charset="0"/>
                <a:ea typeface="Times New Roman" panose="02020603050405020304" pitchFamily="18" charset="0"/>
              </a:rPr>
              <a:t> </a:t>
            </a:r>
            <a:endParaRPr lang="it-IT" sz="1200" dirty="0">
              <a:effectLst/>
              <a:latin typeface="Times New Roman" panose="02020603050405020304" pitchFamily="18" charset="0"/>
              <a:ea typeface="Times New Roman" panose="02020603050405020304" pitchFamily="18" charset="0"/>
            </a:endParaRPr>
          </a:p>
        </p:txBody>
      </p:sp>
      <p:sp>
        <p:nvSpPr>
          <p:cNvPr id="29" name="28 Rectángulo"/>
          <p:cNvSpPr/>
          <p:nvPr/>
        </p:nvSpPr>
        <p:spPr>
          <a:xfrm>
            <a:off x="2066953" y="5766305"/>
            <a:ext cx="9814559" cy="523220"/>
          </a:xfrm>
          <a:prstGeom prst="rect">
            <a:avLst/>
          </a:prstGeom>
        </p:spPr>
        <p:txBody>
          <a:bodyPr wrap="square">
            <a:spAutoFit/>
          </a:bodyPr>
          <a:lstStyle/>
          <a:p>
            <a:r>
              <a:rPr lang="en-US" sz="1400" dirty="0"/>
              <a:t>J. Mader, A. Rubio, J.L. Asensio, A. Caballero (AZTI); A. Novellino, M. Alba (ETT); C. Mantovani, L. Corgnati, A. Griffa (CNR-ISMAR</a:t>
            </a:r>
            <a:r>
              <a:rPr lang="en-US" sz="1400" dirty="0" smtClean="0"/>
              <a:t>)</a:t>
            </a:r>
            <a:endParaRPr lang="en-US" sz="1400" dirty="0"/>
          </a:p>
          <a:p>
            <a:r>
              <a:rPr lang="en-US" sz="1400" dirty="0"/>
              <a:t>Contact: jmader@azti.es</a:t>
            </a:r>
            <a:endParaRPr lang="es-ES" sz="1400" dirty="0"/>
          </a:p>
        </p:txBody>
      </p:sp>
    </p:spTree>
    <p:extLst>
      <p:ext uri="{BB962C8B-B14F-4D97-AF65-F5344CB8AC3E}">
        <p14:creationId xmlns:p14="http://schemas.microsoft.com/office/powerpoint/2010/main" val="57133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
          <p:cNvSpPr txBox="1"/>
          <p:nvPr/>
        </p:nvSpPr>
        <p:spPr>
          <a:xfrm>
            <a:off x="1106652" y="1177922"/>
            <a:ext cx="5888737" cy="2554545"/>
          </a:xfrm>
          <a:prstGeom prst="rect">
            <a:avLst/>
          </a:prstGeom>
          <a:noFill/>
        </p:spPr>
        <p:txBody>
          <a:bodyPr wrap="square" rtlCol="0">
            <a:spAutoFit/>
          </a:bodyPr>
          <a:lstStyle/>
          <a:p>
            <a:r>
              <a:rPr lang="it-IT" sz="2000" b="1" dirty="0"/>
              <a:t> 	</a:t>
            </a:r>
            <a:r>
              <a:rPr lang="it-IT" sz="2000" b="1" dirty="0" smtClean="0"/>
              <a:t>The SURVEY</a:t>
            </a:r>
            <a:endParaRPr lang="it-IT" sz="2000" b="1" dirty="0"/>
          </a:p>
          <a:p>
            <a:endParaRPr lang="en-US" sz="2000" dirty="0"/>
          </a:p>
          <a:p>
            <a:pPr marL="1257300" lvl="2" indent="-342900">
              <a:buFont typeface="+mj-lt"/>
              <a:buAutoNum type="arabicPeriod"/>
            </a:pPr>
            <a:r>
              <a:rPr lang="en-US" sz="2000" dirty="0"/>
              <a:t>HFR systems operation and maintenance</a:t>
            </a:r>
            <a:endParaRPr lang="it-IT" sz="2000" dirty="0"/>
          </a:p>
          <a:p>
            <a:pPr marL="1257300" lvl="2" indent="-342900">
              <a:buFont typeface="+mj-lt"/>
              <a:buAutoNum type="arabicPeriod"/>
            </a:pPr>
            <a:r>
              <a:rPr lang="en-US" sz="2000" dirty="0"/>
              <a:t>Existing data formats and QA/QC protocols</a:t>
            </a:r>
            <a:endParaRPr lang="es-ES" sz="2000" dirty="0"/>
          </a:p>
          <a:p>
            <a:pPr marL="1257300" lvl="2" indent="-342900">
              <a:buFont typeface="+mj-lt"/>
              <a:buAutoNum type="arabicPeriod"/>
            </a:pPr>
            <a:r>
              <a:rPr lang="en-US" sz="2000" dirty="0"/>
              <a:t>HFR surface ocean current data sharing protocol</a:t>
            </a:r>
            <a:endParaRPr lang="es-ES" sz="2000" dirty="0"/>
          </a:p>
          <a:p>
            <a:pPr marL="1257300" lvl="2" indent="-342900">
              <a:buFont typeface="+mj-lt"/>
              <a:buAutoNum type="arabicPeriod"/>
            </a:pPr>
            <a:r>
              <a:rPr lang="en-US" sz="2000" dirty="0"/>
              <a:t>Use of the HFR for data assimilation</a:t>
            </a:r>
          </a:p>
          <a:p>
            <a:pPr marL="1257300" lvl="2" indent="-342900">
              <a:buFont typeface="+mj-lt"/>
              <a:buAutoNum type="arabicPeriod"/>
            </a:pPr>
            <a:r>
              <a:rPr lang="en-US" sz="2000" dirty="0"/>
              <a:t>HFR current data uses and users </a:t>
            </a:r>
            <a:endParaRPr lang="es-ES" sz="2000" dirty="0"/>
          </a:p>
        </p:txBody>
      </p:sp>
      <p:pic>
        <p:nvPicPr>
          <p:cNvPr id="24" name="23 Imagen" descr="C:\use\PROYECTOS\2016INCREASE\WP1\survey\img_survey\HF Radar survey_001.png"/>
          <p:cNvPicPr/>
          <p:nvPr/>
        </p:nvPicPr>
        <p:blipFill rotWithShape="1">
          <a:blip r:embed="rId2">
            <a:extLst>
              <a:ext uri="{28A0092B-C50C-407E-A947-70E740481C1C}">
                <a14:useLocalDpi xmlns:a14="http://schemas.microsoft.com/office/drawing/2010/main" val="0"/>
              </a:ext>
            </a:extLst>
          </a:blip>
          <a:srcRect t="5533" b="72829"/>
          <a:stretch/>
        </p:blipFill>
        <p:spPr bwMode="auto">
          <a:xfrm>
            <a:off x="7240638" y="914476"/>
            <a:ext cx="4418218" cy="1267281"/>
          </a:xfrm>
          <a:prstGeom prst="rect">
            <a:avLst/>
          </a:prstGeom>
          <a:noFill/>
          <a:ln>
            <a:noFill/>
          </a:ln>
        </p:spPr>
      </p:pic>
      <p:pic>
        <p:nvPicPr>
          <p:cNvPr id="2" name="Imagen 1">
            <a:extLst>
              <a:ext uri="{FF2B5EF4-FFF2-40B4-BE49-F238E27FC236}">
                <a16:creationId xmlns:a16="http://schemas.microsoft.com/office/drawing/2014/main" id="{F3195044-8ECF-4157-9CC0-516EA75B9521}"/>
              </a:ext>
            </a:extLst>
          </p:cNvPr>
          <p:cNvPicPr>
            <a:picLocks noChangeAspect="1"/>
          </p:cNvPicPr>
          <p:nvPr/>
        </p:nvPicPr>
        <p:blipFill>
          <a:blip r:embed="rId3"/>
          <a:stretch>
            <a:fillRect/>
          </a:stretch>
        </p:blipFill>
        <p:spPr>
          <a:xfrm>
            <a:off x="7092925" y="2625666"/>
            <a:ext cx="4713645" cy="2093452"/>
          </a:xfrm>
          <a:prstGeom prst="rect">
            <a:avLst/>
          </a:prstGeom>
        </p:spPr>
      </p:pic>
      <p:sp>
        <p:nvSpPr>
          <p:cNvPr id="13" name="3 Rectángulo">
            <a:extLst>
              <a:ext uri="{FF2B5EF4-FFF2-40B4-BE49-F238E27FC236}">
                <a16:creationId xmlns:a16="http://schemas.microsoft.com/office/drawing/2014/main" id="{12A62ADC-611D-4408-AAD7-B48410FB0B18}"/>
              </a:ext>
            </a:extLst>
          </p:cNvPr>
          <p:cNvSpPr/>
          <p:nvPr/>
        </p:nvSpPr>
        <p:spPr>
          <a:xfrm>
            <a:off x="2336857" y="4719118"/>
            <a:ext cx="9737937" cy="1200329"/>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200" b="1" dirty="0">
                <a:solidFill>
                  <a:srgbClr val="083F81"/>
                </a:solidFill>
              </a:rPr>
              <a:t>REFERENCES:</a:t>
            </a:r>
          </a:p>
          <a:p>
            <a:pPr marL="179388" indent="-179388">
              <a:buFont typeface="Wingdings" panose="05000000000000000000" pitchFamily="2" charset="2"/>
              <a:buChar char="§"/>
            </a:pPr>
            <a:r>
              <a:rPr lang="es-ES" sz="1200" dirty="0">
                <a:solidFill>
                  <a:srgbClr val="083F81"/>
                </a:solidFill>
              </a:rPr>
              <a:t>Mader et al. (2016</a:t>
            </a:r>
            <a:r>
              <a:rPr lang="es-ES" sz="1200" b="1" dirty="0">
                <a:solidFill>
                  <a:srgbClr val="083F81"/>
                </a:solidFill>
              </a:rPr>
              <a:t>). </a:t>
            </a:r>
            <a:r>
              <a:rPr lang="en-US" sz="1200" b="1" dirty="0">
                <a:solidFill>
                  <a:srgbClr val="083F81"/>
                </a:solidFill>
              </a:rPr>
              <a:t>The European HF Radar Inventory</a:t>
            </a:r>
            <a:r>
              <a:rPr lang="en-US" sz="1200" dirty="0">
                <a:solidFill>
                  <a:srgbClr val="083F81"/>
                </a:solidFill>
              </a:rPr>
              <a:t>, EuroGOOS publications</a:t>
            </a:r>
            <a:br>
              <a:rPr lang="en-US" sz="1200" dirty="0">
                <a:solidFill>
                  <a:srgbClr val="083F81"/>
                </a:solidFill>
              </a:rPr>
            </a:br>
            <a:r>
              <a:rPr lang="en-US" sz="1200" dirty="0">
                <a:solidFill>
                  <a:srgbClr val="083F81"/>
                </a:solidFill>
              </a:rPr>
              <a:t>(Available at </a:t>
            </a:r>
            <a:r>
              <a:rPr lang="en-US" sz="1200" dirty="0">
                <a:solidFill>
                  <a:srgbClr val="083F81"/>
                </a:solidFill>
                <a:hlinkClick r:id="rId4"/>
              </a:rPr>
              <a:t>http://eurogoos.eu/download/publications/EU_HFRadar_inventory.pdf</a:t>
            </a:r>
            <a:r>
              <a:rPr lang="en-US" sz="1200" dirty="0">
                <a:solidFill>
                  <a:srgbClr val="083F81"/>
                </a:solidFill>
              </a:rPr>
              <a:t>)</a:t>
            </a:r>
          </a:p>
          <a:p>
            <a:pPr marL="179388" indent="-179388">
              <a:buFont typeface="Wingdings" panose="05000000000000000000" pitchFamily="2" charset="2"/>
              <a:buChar char="§"/>
            </a:pPr>
            <a:r>
              <a:rPr lang="en-US" sz="1200" dirty="0">
                <a:solidFill>
                  <a:srgbClr val="083F81"/>
                </a:solidFill>
              </a:rPr>
              <a:t>Rubio et al. (2017). </a:t>
            </a:r>
            <a:r>
              <a:rPr lang="en-US" sz="1200" b="1" dirty="0">
                <a:solidFill>
                  <a:srgbClr val="083F81"/>
                </a:solidFill>
              </a:rPr>
              <a:t>HF Radar Activity in European Coastal Seas: Next Steps toward a Pan-European HF Radar Network</a:t>
            </a:r>
            <a:r>
              <a:rPr lang="en-US" sz="1200" dirty="0">
                <a:solidFill>
                  <a:srgbClr val="083F81"/>
                </a:solidFill>
              </a:rPr>
              <a:t>. Front. Mar. Sci. 4:8. </a:t>
            </a:r>
            <a:r>
              <a:rPr lang="en-US" sz="1200" dirty="0" err="1">
                <a:solidFill>
                  <a:srgbClr val="083F81"/>
                </a:solidFill>
              </a:rPr>
              <a:t>doi</a:t>
            </a:r>
            <a:r>
              <a:rPr lang="en-US" sz="1200" dirty="0">
                <a:solidFill>
                  <a:srgbClr val="083F81"/>
                </a:solidFill>
              </a:rPr>
              <a:t>: 10.3389/fmars.2017.00008</a:t>
            </a:r>
          </a:p>
          <a:p>
            <a:pPr marL="179388" indent="-179388">
              <a:buFont typeface="Wingdings" panose="05000000000000000000" pitchFamily="2" charset="2"/>
              <a:buChar char="§"/>
            </a:pPr>
            <a:r>
              <a:rPr lang="en-US" sz="1200" b="1" dirty="0">
                <a:solidFill>
                  <a:srgbClr val="083F81"/>
                </a:solidFill>
              </a:rPr>
              <a:t>Joint Efforts Towards European HF Radar Integration - </a:t>
            </a:r>
            <a:r>
              <a:rPr lang="en-US" sz="1200" u="sng" dirty="0">
                <a:solidFill>
                  <a:srgbClr val="083F81"/>
                </a:solidFill>
                <a:hlinkClick r:id="rId5"/>
              </a:rPr>
              <a:t>https://agu.confex.com/agu/fm16/meetingapp.cgi/Paper/174583</a:t>
            </a:r>
            <a:endParaRPr lang="es-ES" sz="1200" b="1" dirty="0">
              <a:solidFill>
                <a:srgbClr val="083F81"/>
              </a:solidFill>
            </a:endParaRPr>
          </a:p>
        </p:txBody>
      </p:sp>
      <p:sp>
        <p:nvSpPr>
          <p:cNvPr id="14" name="Rettangolo 1"/>
          <p:cNvSpPr/>
          <p:nvPr/>
        </p:nvSpPr>
        <p:spPr>
          <a:xfrm>
            <a:off x="1808699" y="228600"/>
            <a:ext cx="10266095" cy="517065"/>
          </a:xfrm>
          <a:prstGeom prst="rect">
            <a:avLst/>
          </a:prstGeom>
        </p:spPr>
        <p:txBody>
          <a:bodyPr wrap="square">
            <a:spAutoFit/>
          </a:bodyPr>
          <a:lstStyle/>
          <a:p>
            <a:pPr indent="228600">
              <a:lnSpc>
                <a:spcPct val="115000"/>
              </a:lnSpc>
              <a:spcAft>
                <a:spcPts val="0"/>
              </a:spcAft>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WP1</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 Towards the integration of HFR observing technology into CMEMS </a:t>
            </a:r>
          </a:p>
        </p:txBody>
      </p:sp>
    </p:spTree>
    <p:extLst>
      <p:ext uri="{BB962C8B-B14F-4D97-AF65-F5344CB8AC3E}">
        <p14:creationId xmlns:p14="http://schemas.microsoft.com/office/powerpoint/2010/main" val="1526027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Proyectos\EuroGOOS\HFR TaskTeam\Inventory\RADAR\RADA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742" y="2976"/>
            <a:ext cx="4799458" cy="68550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pic>
        <p:nvPicPr>
          <p:cNvPr id="11" name="Picture 4" descr="Matxitxako 22-01-08 (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 r="43537"/>
          <a:stretch/>
        </p:blipFill>
        <p:spPr bwMode="auto">
          <a:xfrm>
            <a:off x="10847017" y="3295660"/>
            <a:ext cx="1325188" cy="11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ntenna-array of the ocean wave radar detector WERA on the bretonic coast, © T. Schlick"/>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55648" y="153639"/>
            <a:ext cx="1767326" cy="135642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26.png" descr="num_syst_evol_new.png"/>
          <p:cNvPicPr>
            <a:picLocks noChangeAspect="1"/>
          </p:cNvPicPr>
          <p:nvPr/>
        </p:nvPicPr>
        <p:blipFill>
          <a:blip r:embed="rId6"/>
          <a:srcRect l="6201" r="10224" b="3815"/>
          <a:stretch>
            <a:fillRect/>
          </a:stretch>
        </p:blipFill>
        <p:spPr>
          <a:xfrm>
            <a:off x="1761777" y="1130179"/>
            <a:ext cx="4975324" cy="4600618"/>
          </a:xfrm>
          <a:prstGeom prst="rect">
            <a:avLst/>
          </a:prstGeom>
          <a:ln/>
        </p:spPr>
      </p:pic>
      <p:sp>
        <p:nvSpPr>
          <p:cNvPr id="17" name="16 Rectángulo"/>
          <p:cNvSpPr/>
          <p:nvPr/>
        </p:nvSpPr>
        <p:spPr>
          <a:xfrm>
            <a:off x="2057630" y="474111"/>
            <a:ext cx="4767393" cy="830997"/>
          </a:xfrm>
          <a:prstGeom prst="rect">
            <a:avLst/>
          </a:prstGeom>
        </p:spPr>
        <p:txBody>
          <a:bodyPr wrap="square">
            <a:spAutoFit/>
          </a:bodyPr>
          <a:lstStyle/>
          <a:p>
            <a:r>
              <a:rPr lang="en-US" sz="1600" b="1" dirty="0"/>
              <a:t>Information from 28 institutions, 23 operators of ongoing or past HFR networks.  </a:t>
            </a:r>
          </a:p>
          <a:p>
            <a:r>
              <a:rPr lang="en-US" sz="1600" b="1" dirty="0"/>
              <a:t>72 sites (28 networks), 51 operational (20 networks).</a:t>
            </a:r>
          </a:p>
        </p:txBody>
      </p:sp>
      <p:sp>
        <p:nvSpPr>
          <p:cNvPr id="2" name="Rectángulo 1">
            <a:extLst>
              <a:ext uri="{FF2B5EF4-FFF2-40B4-BE49-F238E27FC236}">
                <a16:creationId xmlns:a16="http://schemas.microsoft.com/office/drawing/2014/main" id="{FEBBB59A-DEC0-4E79-976D-695520B9D8B4}"/>
              </a:ext>
            </a:extLst>
          </p:cNvPr>
          <p:cNvSpPr/>
          <p:nvPr/>
        </p:nvSpPr>
        <p:spPr>
          <a:xfrm>
            <a:off x="3426094" y="5768897"/>
            <a:ext cx="3520068" cy="1077218"/>
          </a:xfrm>
          <a:prstGeom prst="rect">
            <a:avLst/>
          </a:prstGeom>
        </p:spPr>
        <p:txBody>
          <a:bodyPr wrap="square">
            <a:spAutoFit/>
          </a:bodyPr>
          <a:lstStyle/>
          <a:p>
            <a:r>
              <a:rPr lang="en-US" sz="1600" b="1" dirty="0"/>
              <a:t>Distribution of operational networks</a:t>
            </a:r>
          </a:p>
          <a:p>
            <a:pPr marL="285750" indent="-285750">
              <a:buFont typeface="Arial" panose="020B0604020202020204" pitchFamily="34" charset="0"/>
              <a:buChar char="•"/>
            </a:pPr>
            <a:r>
              <a:rPr lang="en-US" sz="1600" dirty="0"/>
              <a:t>50% (10 networks) in MONGOOS</a:t>
            </a:r>
          </a:p>
          <a:p>
            <a:pPr marL="285750" indent="-285750">
              <a:buFont typeface="Arial" panose="020B0604020202020204" pitchFamily="34" charset="0"/>
              <a:buChar char="•"/>
            </a:pPr>
            <a:r>
              <a:rPr lang="en-US" sz="1600" dirty="0"/>
              <a:t>30% (6 networks) in IBIROOS</a:t>
            </a:r>
          </a:p>
          <a:p>
            <a:pPr marL="285750" indent="-285750">
              <a:buFont typeface="Arial" panose="020B0604020202020204" pitchFamily="34" charset="0"/>
              <a:buChar char="•"/>
            </a:pPr>
            <a:r>
              <a:rPr lang="en-US" sz="1600" dirty="0"/>
              <a:t>20% (4 networks) in NOOS</a:t>
            </a:r>
            <a:endParaRPr lang="es-ES" sz="1600" dirty="0"/>
          </a:p>
        </p:txBody>
      </p:sp>
    </p:spTree>
    <p:extLst>
      <p:ext uri="{BB962C8B-B14F-4D97-AF65-F5344CB8AC3E}">
        <p14:creationId xmlns:p14="http://schemas.microsoft.com/office/powerpoint/2010/main" val="1605235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8006448" y="1437078"/>
            <a:ext cx="3989274" cy="1225505"/>
          </a:xfrm>
          <a:prstGeom prst="rect">
            <a:avLst/>
          </a:prstGeom>
        </p:spPr>
      </p:pic>
      <p:sp>
        <p:nvSpPr>
          <p:cNvPr id="9" name="Segnaposto contenuto 2"/>
          <p:cNvSpPr txBox="1">
            <a:spLocks/>
          </p:cNvSpPr>
          <p:nvPr/>
        </p:nvSpPr>
        <p:spPr>
          <a:xfrm>
            <a:off x="8017369" y="3366559"/>
            <a:ext cx="3978353" cy="226333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t-IT" sz="2000" dirty="0" smtClean="0"/>
          </a:p>
          <a:p>
            <a:pPr algn="l"/>
            <a:r>
              <a:rPr lang="en-US" sz="2000" b="1" dirty="0" smtClean="0"/>
              <a:t>HFR Data for assimilation in operational model:</a:t>
            </a:r>
            <a:endParaRPr lang="en-US" sz="2000" dirty="0" smtClean="0"/>
          </a:p>
          <a:p>
            <a:pPr marL="342900" indent="-342900" algn="l">
              <a:buFont typeface="Arial" panose="020B0604020202020204" pitchFamily="34" charset="0"/>
              <a:buChar char="•"/>
            </a:pPr>
            <a:r>
              <a:rPr lang="en-US" sz="2000" b="1" dirty="0" smtClean="0"/>
              <a:t>26% </a:t>
            </a:r>
            <a:r>
              <a:rPr lang="en-US" sz="2000" dirty="0" smtClean="0"/>
              <a:t>of the operators are using data for assimilation in operational model (N=23). </a:t>
            </a:r>
          </a:p>
          <a:p>
            <a:pPr marL="342900" indent="-342900" algn="l">
              <a:buFont typeface="Arial" panose="020B0604020202020204" pitchFamily="34" charset="0"/>
              <a:buChar char="•"/>
            </a:pPr>
            <a:r>
              <a:rPr lang="en-US" sz="2000" b="1" dirty="0" smtClean="0"/>
              <a:t>72% </a:t>
            </a:r>
            <a:r>
              <a:rPr lang="en-US" sz="2000" dirty="0" smtClean="0"/>
              <a:t>are planning data assimilation (DA) exercises (50% radials – 50% totals). </a:t>
            </a:r>
          </a:p>
          <a:p>
            <a:pPr algn="l"/>
            <a:endParaRPr lang="en-US" sz="2000" dirty="0" smtClean="0"/>
          </a:p>
        </p:txBody>
      </p:sp>
      <p:pic>
        <p:nvPicPr>
          <p:cNvPr id="10" name="Picture 5">
            <a:extLst>
              <a:ext uri="{FF2B5EF4-FFF2-40B4-BE49-F238E27FC236}">
                <a16:creationId xmlns:a16="http://schemas.microsoft.com/office/drawing/2014/main" id="{87821CF7-1AB7-4A7B-AACB-11FBC228D3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2" t="-952" r="43473" b="7410"/>
          <a:stretch/>
        </p:blipFill>
        <p:spPr bwMode="auto">
          <a:xfrm>
            <a:off x="1601023" y="1437078"/>
            <a:ext cx="6405425" cy="429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6 Rectángulo"/>
          <p:cNvSpPr/>
          <p:nvPr/>
        </p:nvSpPr>
        <p:spPr>
          <a:xfrm>
            <a:off x="2057630" y="474111"/>
            <a:ext cx="4767393" cy="830997"/>
          </a:xfrm>
          <a:prstGeom prst="rect">
            <a:avLst/>
          </a:prstGeom>
        </p:spPr>
        <p:txBody>
          <a:bodyPr wrap="square">
            <a:spAutoFit/>
          </a:bodyPr>
          <a:lstStyle/>
          <a:p>
            <a:r>
              <a:rPr lang="en-US" sz="1600" b="1" dirty="0"/>
              <a:t>Information from 28 institutions, 23 operators of ongoing or past HFR networks.  </a:t>
            </a:r>
          </a:p>
          <a:p>
            <a:r>
              <a:rPr lang="en-US" sz="1600" b="1" dirty="0"/>
              <a:t>72 sites (28 networks), 51 operational (20 networks).</a:t>
            </a:r>
          </a:p>
        </p:txBody>
      </p:sp>
    </p:spTree>
    <p:extLst>
      <p:ext uri="{BB962C8B-B14F-4D97-AF65-F5344CB8AC3E}">
        <p14:creationId xmlns:p14="http://schemas.microsoft.com/office/powerpoint/2010/main" val="241882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15" t="14597" r="41656" b="4328"/>
          <a:stretch/>
        </p:blipFill>
        <p:spPr bwMode="auto">
          <a:xfrm>
            <a:off x="2199006" y="2026227"/>
            <a:ext cx="3066328" cy="357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3942" t="15671" r="37547" b="3945"/>
          <a:stretch/>
        </p:blipFill>
        <p:spPr bwMode="auto">
          <a:xfrm>
            <a:off x="5538354" y="1182902"/>
            <a:ext cx="5850081" cy="521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1"/>
          <p:cNvSpPr/>
          <p:nvPr/>
        </p:nvSpPr>
        <p:spPr>
          <a:xfrm>
            <a:off x="1808699" y="228600"/>
            <a:ext cx="10212613" cy="517065"/>
          </a:xfrm>
          <a:prstGeom prst="rect">
            <a:avLst/>
          </a:prstGeom>
        </p:spPr>
        <p:txBody>
          <a:bodyPr wrap="square">
            <a:spAutoFit/>
          </a:bodyPr>
          <a:lstStyle/>
          <a:p>
            <a:pPr indent="228600">
              <a:lnSpc>
                <a:spcPct val="115000"/>
              </a:lnSpc>
              <a:spcAft>
                <a:spcPts val="0"/>
              </a:spcAft>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WP1</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 Towards the integration of HFR observing technology into CMEMS </a:t>
            </a:r>
          </a:p>
        </p:txBody>
      </p:sp>
      <p:pic>
        <p:nvPicPr>
          <p:cNvPr id="10"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5323" t="22207" r="36833" b="47597"/>
          <a:stretch/>
        </p:blipFill>
        <p:spPr bwMode="auto">
          <a:xfrm>
            <a:off x="5704219" y="1298810"/>
            <a:ext cx="5760227" cy="195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4679" t="30641" r="38037" b="18031"/>
          <a:stretch/>
        </p:blipFill>
        <p:spPr bwMode="auto">
          <a:xfrm>
            <a:off x="5641873" y="3211073"/>
            <a:ext cx="5692805" cy="332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35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8418A6-7269-4742-B075-C4FE1DF84851}"/>
              </a:ext>
            </a:extLst>
          </p:cNvPr>
          <p:cNvPicPr>
            <a:picLocks noChangeAspect="1"/>
          </p:cNvPicPr>
          <p:nvPr/>
        </p:nvPicPr>
        <p:blipFill rotWithShape="1">
          <a:blip r:embed="rId2"/>
          <a:srcRect l="19065" t="26667" r="43939" b="7475"/>
          <a:stretch/>
        </p:blipFill>
        <p:spPr>
          <a:xfrm>
            <a:off x="2036618" y="1450625"/>
            <a:ext cx="4059382" cy="4516582"/>
          </a:xfrm>
          <a:prstGeom prst="rect">
            <a:avLst/>
          </a:prstGeom>
        </p:spPr>
      </p:pic>
      <p:pic>
        <p:nvPicPr>
          <p:cNvPr id="5" name="Imagen 4">
            <a:extLst>
              <a:ext uri="{FF2B5EF4-FFF2-40B4-BE49-F238E27FC236}">
                <a16:creationId xmlns:a16="http://schemas.microsoft.com/office/drawing/2014/main" id="{9AD08E52-B389-48B4-B8EE-3253C18F0815}"/>
              </a:ext>
            </a:extLst>
          </p:cNvPr>
          <p:cNvPicPr>
            <a:picLocks noChangeAspect="1"/>
          </p:cNvPicPr>
          <p:nvPr/>
        </p:nvPicPr>
        <p:blipFill rotWithShape="1">
          <a:blip r:embed="rId3"/>
          <a:srcRect l="6313" t="19394" r="32450" b="10101"/>
          <a:stretch/>
        </p:blipFill>
        <p:spPr>
          <a:xfrm>
            <a:off x="6565095" y="1870364"/>
            <a:ext cx="5308251" cy="3819752"/>
          </a:xfrm>
          <a:prstGeom prst="rect">
            <a:avLst/>
          </a:prstGeom>
        </p:spPr>
      </p:pic>
      <p:sp>
        <p:nvSpPr>
          <p:cNvPr id="9" name="Rettangolo 1"/>
          <p:cNvSpPr/>
          <p:nvPr/>
        </p:nvSpPr>
        <p:spPr>
          <a:xfrm>
            <a:off x="1808699" y="228600"/>
            <a:ext cx="10590961" cy="492122"/>
          </a:xfrm>
          <a:prstGeom prst="rect">
            <a:avLst/>
          </a:prstGeom>
        </p:spPr>
        <p:txBody>
          <a:bodyPr wrap="square">
            <a:spAutoFit/>
          </a:bodyPr>
          <a:lstStyle/>
          <a:p>
            <a:pPr indent="228600">
              <a:lnSpc>
                <a:spcPct val="115000"/>
              </a:lnSpc>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WP2</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 Basis for HFR data assimilation into CMEMS </a:t>
            </a: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models </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7840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p:nvPr/>
        </p:nvSpPr>
        <p:spPr>
          <a:xfrm>
            <a:off x="1808700" y="228600"/>
            <a:ext cx="10207268" cy="517065"/>
          </a:xfrm>
          <a:prstGeom prst="rect">
            <a:avLst/>
          </a:prstGeom>
        </p:spPr>
        <p:txBody>
          <a:bodyPr wrap="square">
            <a:spAutoFit/>
          </a:bodyPr>
          <a:lstStyle/>
          <a:p>
            <a:pPr indent="228600">
              <a:lnSpc>
                <a:spcPct val="115000"/>
              </a:lnSpc>
            </a:pP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WP3: HFR </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Products </a:t>
            </a: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development</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sp>
        <p:nvSpPr>
          <p:cNvPr id="8" name="1 Rectángulo"/>
          <p:cNvSpPr/>
          <p:nvPr/>
        </p:nvSpPr>
        <p:spPr>
          <a:xfrm>
            <a:off x="2129537" y="1343446"/>
            <a:ext cx="4173727" cy="1754326"/>
          </a:xfrm>
          <a:prstGeom prst="rect">
            <a:avLst/>
          </a:prstGeom>
        </p:spPr>
        <p:txBody>
          <a:bodyPr wrap="square">
            <a:spAutoFit/>
          </a:bodyPr>
          <a:lstStyle/>
          <a:p>
            <a:r>
              <a:rPr lang="en-US" dirty="0" smtClean="0"/>
              <a:t>Analysis of  four key points for </a:t>
            </a:r>
            <a:r>
              <a:rPr lang="en-US" dirty="0"/>
              <a:t>achieving a common consensus and set up a </a:t>
            </a:r>
            <a:r>
              <a:rPr lang="en-US" dirty="0" smtClean="0"/>
              <a:t>roadmap:</a:t>
            </a:r>
          </a:p>
          <a:p>
            <a:pPr marL="285750" indent="-285750">
              <a:buFontTx/>
              <a:buChar char="-"/>
            </a:pPr>
            <a:r>
              <a:rPr lang="en-US" dirty="0" smtClean="0"/>
              <a:t>Data format</a:t>
            </a:r>
          </a:p>
          <a:p>
            <a:pPr marL="285750" indent="-285750">
              <a:buFontTx/>
              <a:buChar char="-"/>
            </a:pPr>
            <a:r>
              <a:rPr lang="en-US" dirty="0" smtClean="0"/>
              <a:t>Metadata structure</a:t>
            </a:r>
          </a:p>
          <a:p>
            <a:pPr marL="285750" indent="-285750">
              <a:buFontTx/>
              <a:buChar char="-"/>
            </a:pPr>
            <a:r>
              <a:rPr lang="en-US" dirty="0" smtClean="0"/>
              <a:t>QC flagging scheme</a:t>
            </a:r>
          </a:p>
          <a:p>
            <a:pPr marL="285750" indent="-285750">
              <a:buFontTx/>
              <a:buChar char="-"/>
            </a:pPr>
            <a:r>
              <a:rPr lang="en-US" dirty="0" smtClean="0"/>
              <a:t>QC tests</a:t>
            </a:r>
            <a:endParaRPr lang="en-US" dirty="0" smtClean="0"/>
          </a:p>
        </p:txBody>
      </p:sp>
      <p:pic>
        <p:nvPicPr>
          <p:cNvPr id="9" name="Imagen 2">
            <a:extLst>
              <a:ext uri="{FF2B5EF4-FFF2-40B4-BE49-F238E27FC236}">
                <a16:creationId xmlns:a16="http://schemas.microsoft.com/office/drawing/2014/main" id="{AF02E198-F843-44EA-8701-FF92350E10DF}"/>
              </a:ext>
            </a:extLst>
          </p:cNvPr>
          <p:cNvPicPr>
            <a:picLocks noChangeAspect="1"/>
          </p:cNvPicPr>
          <p:nvPr/>
        </p:nvPicPr>
        <p:blipFill>
          <a:blip r:embed="rId2"/>
          <a:stretch>
            <a:fillRect/>
          </a:stretch>
        </p:blipFill>
        <p:spPr>
          <a:xfrm>
            <a:off x="5705857" y="2161242"/>
            <a:ext cx="6310110" cy="4486956"/>
          </a:xfrm>
          <a:prstGeom prst="rect">
            <a:avLst/>
          </a:prstGeom>
        </p:spPr>
      </p:pic>
      <p:sp>
        <p:nvSpPr>
          <p:cNvPr id="10" name="5 Rectángulo"/>
          <p:cNvSpPr/>
          <p:nvPr/>
        </p:nvSpPr>
        <p:spPr>
          <a:xfrm>
            <a:off x="7863772" y="1822688"/>
            <a:ext cx="4031623" cy="338554"/>
          </a:xfrm>
          <a:prstGeom prst="rect">
            <a:avLst/>
          </a:prstGeom>
        </p:spPr>
        <p:txBody>
          <a:bodyPr wrap="square">
            <a:spAutoFit/>
          </a:bodyPr>
          <a:lstStyle/>
          <a:p>
            <a:pPr algn="r"/>
            <a:r>
              <a:rPr lang="en-GB" sz="1600" b="1" dirty="0"/>
              <a:t>Final scheme of processing levels for </a:t>
            </a:r>
            <a:r>
              <a:rPr lang="en-GB" sz="1600" b="1" dirty="0" smtClean="0"/>
              <a:t>HFR</a:t>
            </a:r>
            <a:endParaRPr lang="es-ES" sz="1600" b="1" dirty="0"/>
          </a:p>
        </p:txBody>
      </p:sp>
      <p:sp>
        <p:nvSpPr>
          <p:cNvPr id="11" name="Rectángulo 4">
            <a:extLst>
              <a:ext uri="{FF2B5EF4-FFF2-40B4-BE49-F238E27FC236}">
                <a16:creationId xmlns:a16="http://schemas.microsoft.com/office/drawing/2014/main" id="{AACD6C53-A766-4F87-B292-68DCA361B1CA}"/>
              </a:ext>
            </a:extLst>
          </p:cNvPr>
          <p:cNvSpPr/>
          <p:nvPr/>
        </p:nvSpPr>
        <p:spPr>
          <a:xfrm>
            <a:off x="2328583" y="4351166"/>
            <a:ext cx="2930324" cy="830997"/>
          </a:xfrm>
          <a:prstGeom prst="rect">
            <a:avLst/>
          </a:prstGeom>
        </p:spPr>
        <p:txBody>
          <a:bodyPr wrap="square">
            <a:spAutoFit/>
          </a:bodyPr>
          <a:lstStyle/>
          <a:p>
            <a:pPr lvl="0"/>
            <a:r>
              <a:rPr lang="en-US" sz="1600" dirty="0"/>
              <a:t>Coordination with networking and homogenizing activities of JERICO-NEXT (D5.13)</a:t>
            </a:r>
          </a:p>
        </p:txBody>
      </p:sp>
    </p:spTree>
    <p:extLst>
      <p:ext uri="{BB962C8B-B14F-4D97-AF65-F5344CB8AC3E}">
        <p14:creationId xmlns:p14="http://schemas.microsoft.com/office/powerpoint/2010/main" val="3999863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1"/>
          <p:cNvSpPr/>
          <p:nvPr/>
        </p:nvSpPr>
        <p:spPr>
          <a:xfrm>
            <a:off x="1808699" y="228600"/>
            <a:ext cx="10115077" cy="517065"/>
          </a:xfrm>
          <a:prstGeom prst="rect">
            <a:avLst/>
          </a:prstGeom>
        </p:spPr>
        <p:txBody>
          <a:bodyPr wrap="square">
            <a:spAutoFit/>
          </a:bodyPr>
          <a:lstStyle/>
          <a:p>
            <a:pPr indent="228600">
              <a:lnSpc>
                <a:spcPct val="115000"/>
              </a:lnSpc>
            </a:pP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WP3: HFR </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Products </a:t>
            </a: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development</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sp>
        <p:nvSpPr>
          <p:cNvPr id="11" name="3 Rectángulo">
            <a:extLst>
              <a:ext uri="{FF2B5EF4-FFF2-40B4-BE49-F238E27FC236}">
                <a16:creationId xmlns:a16="http://schemas.microsoft.com/office/drawing/2014/main" id="{D9CDBAF2-9D49-44DF-8FB3-2730E2F38DC0}"/>
              </a:ext>
            </a:extLst>
          </p:cNvPr>
          <p:cNvSpPr/>
          <p:nvPr/>
        </p:nvSpPr>
        <p:spPr>
          <a:xfrm>
            <a:off x="2496457" y="848641"/>
            <a:ext cx="7581900" cy="369332"/>
          </a:xfrm>
          <a:prstGeom prst="rect">
            <a:avLst/>
          </a:prstGeom>
        </p:spPr>
        <p:txBody>
          <a:bodyPr wrap="square">
            <a:spAutoFit/>
          </a:bodyPr>
          <a:lstStyle/>
          <a:p>
            <a:pPr algn="ctr"/>
            <a:r>
              <a:rPr lang="en-US" dirty="0"/>
              <a:t>Basic products: data format and QA/QC in compliance with CMEMS needs</a:t>
            </a:r>
          </a:p>
        </p:txBody>
      </p:sp>
      <p:graphicFrame>
        <p:nvGraphicFramePr>
          <p:cNvPr id="12" name="Tabella 11"/>
          <p:cNvGraphicFramePr>
            <a:graphicFrameLocks noGrp="1"/>
          </p:cNvGraphicFramePr>
          <p:nvPr>
            <p:extLst>
              <p:ext uri="{D42A27DB-BD31-4B8C-83A1-F6EECF244321}">
                <p14:modId xmlns:p14="http://schemas.microsoft.com/office/powerpoint/2010/main" val="3899492004"/>
              </p:ext>
            </p:extLst>
          </p:nvPr>
        </p:nvGraphicFramePr>
        <p:xfrm>
          <a:off x="2313577" y="1486197"/>
          <a:ext cx="9448800" cy="4368386"/>
        </p:xfrm>
        <a:graphic>
          <a:graphicData uri="http://schemas.openxmlformats.org/drawingml/2006/table">
            <a:tbl>
              <a:tblPr firstRow="1" bandRow="1">
                <a:tableStyleId>{BDBED569-4797-4DF1-A0F4-6AAB3CD982D8}</a:tableStyleId>
              </a:tblPr>
              <a:tblGrid>
                <a:gridCol w="1975105">
                  <a:extLst>
                    <a:ext uri="{9D8B030D-6E8A-4147-A177-3AD203B41FA5}">
                      <a16:colId xmlns:a16="http://schemas.microsoft.com/office/drawing/2014/main" val="66336980"/>
                    </a:ext>
                  </a:extLst>
                </a:gridCol>
                <a:gridCol w="2414016">
                  <a:extLst>
                    <a:ext uri="{9D8B030D-6E8A-4147-A177-3AD203B41FA5}">
                      <a16:colId xmlns:a16="http://schemas.microsoft.com/office/drawing/2014/main" val="1708777434"/>
                    </a:ext>
                  </a:extLst>
                </a:gridCol>
                <a:gridCol w="2401824">
                  <a:extLst>
                    <a:ext uri="{9D8B030D-6E8A-4147-A177-3AD203B41FA5}">
                      <a16:colId xmlns:a16="http://schemas.microsoft.com/office/drawing/2014/main" val="1281232205"/>
                    </a:ext>
                  </a:extLst>
                </a:gridCol>
                <a:gridCol w="2657855">
                  <a:extLst>
                    <a:ext uri="{9D8B030D-6E8A-4147-A177-3AD203B41FA5}">
                      <a16:colId xmlns:a16="http://schemas.microsoft.com/office/drawing/2014/main" val="366227055"/>
                    </a:ext>
                  </a:extLst>
                </a:gridCol>
              </a:tblGrid>
              <a:tr h="375506">
                <a:tc>
                  <a:txBody>
                    <a:bodyPr/>
                    <a:lstStyle/>
                    <a:p>
                      <a:pPr marL="0" lvl="0" indent="0">
                        <a:buFont typeface="Arial" panose="020B0604020202020204" pitchFamily="34" charset="0"/>
                        <a:buNone/>
                      </a:pPr>
                      <a:r>
                        <a:rPr lang="en-US" sz="1600" b="0" dirty="0" smtClean="0">
                          <a:latin typeface="+mn-lt"/>
                        </a:rPr>
                        <a:t>data format</a:t>
                      </a:r>
                      <a:endParaRPr lang="es-ES" sz="1600" b="0" dirty="0" smtClean="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rPr>
                        <a:t>metadata structure</a:t>
                      </a:r>
                      <a:endParaRPr lang="es-ES" sz="1600" b="0" dirty="0" smtClean="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rPr>
                        <a:t>QC flagging scheme</a:t>
                      </a:r>
                      <a:endParaRPr lang="es-ES" sz="1600" b="0" dirty="0" smtClean="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rPr>
                        <a:t>QC tests</a:t>
                      </a:r>
                    </a:p>
                  </a:txBody>
                  <a:tcPr/>
                </a:tc>
                <a:extLst>
                  <a:ext uri="{0D108BD9-81ED-4DB2-BD59-A6C34878D82A}">
                    <a16:rowId xmlns:a16="http://schemas.microsoft.com/office/drawing/2014/main" val="1813552079"/>
                  </a:ext>
                </a:extLst>
              </a:tr>
              <a:tr h="375506">
                <a:tc>
                  <a:txBody>
                    <a:bodyPr/>
                    <a:lstStyle/>
                    <a:p>
                      <a:pPr marL="285750" indent="-285750">
                        <a:buFont typeface="Arial" panose="020B0604020202020204" pitchFamily="34" charset="0"/>
                        <a:buChar char="•"/>
                      </a:pPr>
                      <a:r>
                        <a:rPr lang="en-US" sz="1600" b="1" dirty="0" smtClean="0">
                          <a:latin typeface="+mn-lt"/>
                        </a:rPr>
                        <a:t>netCDF-4 </a:t>
                      </a:r>
                      <a:r>
                        <a:rPr lang="en-US" sz="1600" dirty="0" smtClean="0">
                          <a:latin typeface="+mn-lt"/>
                        </a:rPr>
                        <a:t>data, and </a:t>
                      </a:r>
                      <a:r>
                        <a:rPr lang="en-US" sz="1600" b="1" dirty="0" smtClean="0">
                          <a:latin typeface="+mn-lt"/>
                        </a:rPr>
                        <a:t>netCDF-3.6.1</a:t>
                      </a:r>
                      <a:r>
                        <a:rPr lang="en-US" sz="1600" dirty="0" smtClean="0">
                          <a:latin typeface="+mn-lt"/>
                        </a:rPr>
                        <a:t>. </a:t>
                      </a:r>
                    </a:p>
                    <a:p>
                      <a:pPr marL="285750" indent="-285750">
                        <a:buFont typeface="Arial" panose="020B0604020202020204" pitchFamily="34" charset="0"/>
                        <a:buChar char="•"/>
                      </a:pPr>
                      <a:r>
                        <a:rPr lang="en-US" sz="1600" dirty="0" smtClean="0">
                          <a:latin typeface="+mn-lt"/>
                        </a:rPr>
                        <a:t>CMEMS IN-SITU TAC archiving strategy and folder structure, </a:t>
                      </a:r>
                    </a:p>
                    <a:p>
                      <a:pPr marL="285750" indent="-285750">
                        <a:buFont typeface="Arial" panose="020B0604020202020204" pitchFamily="34" charset="0"/>
                        <a:buChar char="•"/>
                      </a:pPr>
                      <a:r>
                        <a:rPr lang="en-US" sz="1600" dirty="0" smtClean="0">
                          <a:latin typeface="+mn-lt"/>
                        </a:rPr>
                        <a:t>CMEMS IN-SITU TAC naming convention.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latin typeface="+mn-lt"/>
                        </a:rPr>
                        <a:t>Data </a:t>
                      </a:r>
                      <a:r>
                        <a:rPr lang="en-US" sz="1600" b="1" dirty="0" err="1" smtClean="0">
                          <a:latin typeface="+mn-lt"/>
                        </a:rPr>
                        <a:t>var</a:t>
                      </a:r>
                      <a:r>
                        <a:rPr lang="en-US" sz="1600" b="1" dirty="0" smtClean="0">
                          <a:latin typeface="+mn-lt"/>
                        </a:rPr>
                        <a:t> names</a:t>
                      </a:r>
                      <a:r>
                        <a:rPr lang="en-US" sz="1600" dirty="0" smtClean="0">
                          <a:latin typeface="+mn-lt"/>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smtClean="0">
                          <a:latin typeface="+mn-lt"/>
                        </a:rPr>
                        <a:t>SeaDataNet</a:t>
                      </a:r>
                      <a:r>
                        <a:rPr lang="en-US" sz="1600" dirty="0" smtClean="0">
                          <a:latin typeface="+mn-lt"/>
                        </a:rPr>
                        <a:t> P09*</a:t>
                      </a:r>
                      <a:endParaRPr lang="es-ES" sz="1600" b="0" dirty="0" smtClean="0">
                        <a:latin typeface="+mn-lt"/>
                      </a:endParaRPr>
                    </a:p>
                  </a:txBody>
                  <a:tcPr/>
                </a:tc>
                <a:tc>
                  <a:txBody>
                    <a:bodyPr/>
                    <a:lstStyle/>
                    <a:p>
                      <a:pPr marL="0" indent="0">
                        <a:buFont typeface="Arial" panose="020B0604020202020204" pitchFamily="34" charset="0"/>
                        <a:buNone/>
                      </a:pPr>
                      <a:r>
                        <a:rPr lang="en-US" sz="1600" b="1" i="1" dirty="0" smtClean="0">
                          <a:latin typeface="+mn-lt"/>
                        </a:rPr>
                        <a:t>Mandatory </a:t>
                      </a:r>
                      <a:r>
                        <a:rPr lang="en-US" sz="1600" b="1" i="1" dirty="0" err="1" smtClean="0">
                          <a:latin typeface="+mn-lt"/>
                        </a:rPr>
                        <a:t>Attr</a:t>
                      </a:r>
                      <a:r>
                        <a:rPr lang="en-US" sz="1600" b="1" i="1" dirty="0" smtClean="0">
                          <a:latin typeface="+mn-lt"/>
                        </a:rPr>
                        <a:t>.</a:t>
                      </a:r>
                    </a:p>
                    <a:p>
                      <a:pPr marL="285750" indent="-285750">
                        <a:buFont typeface="Arial" panose="020B0604020202020204" pitchFamily="34" charset="0"/>
                        <a:buChar char="•"/>
                      </a:pPr>
                      <a:r>
                        <a:rPr lang="en-US" sz="1600" dirty="0" smtClean="0">
                          <a:latin typeface="+mn-lt"/>
                        </a:rPr>
                        <a:t>to comply with CF-1.6 and </a:t>
                      </a:r>
                      <a:r>
                        <a:rPr lang="en-US" sz="1600" dirty="0" err="1" smtClean="0">
                          <a:latin typeface="+mn-lt"/>
                        </a:rPr>
                        <a:t>OceanSITES</a:t>
                      </a:r>
                      <a:r>
                        <a:rPr lang="en-US" sz="1600" dirty="0" smtClean="0">
                          <a:latin typeface="+mn-lt"/>
                        </a:rPr>
                        <a:t> conventions. </a:t>
                      </a:r>
                    </a:p>
                    <a:p>
                      <a:pPr marL="0" indent="0">
                        <a:buFont typeface="Arial" panose="020B0604020202020204" pitchFamily="34" charset="0"/>
                        <a:buNone/>
                      </a:pPr>
                      <a:r>
                        <a:rPr lang="en-US" sz="1600" b="1" i="1" dirty="0" smtClean="0">
                          <a:latin typeface="+mn-lt"/>
                        </a:rPr>
                        <a:t>Recommended </a:t>
                      </a:r>
                      <a:r>
                        <a:rPr lang="en-US" sz="1600" b="1" i="1" dirty="0" err="1" smtClean="0">
                          <a:latin typeface="+mn-lt"/>
                        </a:rPr>
                        <a:t>Attr</a:t>
                      </a:r>
                      <a:r>
                        <a:rPr lang="en-US" sz="1600" b="1" i="1" dirty="0" smtClean="0">
                          <a:latin typeface="+mn-lt"/>
                        </a:rPr>
                        <a:t>.</a:t>
                      </a:r>
                      <a:r>
                        <a:rPr lang="en-US" sz="1600" b="1" i="1" baseline="0" dirty="0" smtClean="0">
                          <a:latin typeface="+mn-lt"/>
                        </a:rPr>
                        <a:t> </a:t>
                      </a:r>
                    </a:p>
                    <a:p>
                      <a:pPr marL="285750" indent="-285750">
                        <a:buFont typeface="Arial" panose="020B0604020202020204" pitchFamily="34" charset="0"/>
                        <a:buChar char="•"/>
                      </a:pPr>
                      <a:r>
                        <a:rPr lang="en-US" sz="1600" dirty="0" smtClean="0">
                          <a:latin typeface="+mn-lt"/>
                        </a:rPr>
                        <a:t>to comply with INSPIRE and </a:t>
                      </a:r>
                      <a:r>
                        <a:rPr lang="en-US" sz="1600" dirty="0" err="1" smtClean="0">
                          <a:latin typeface="+mn-lt"/>
                        </a:rPr>
                        <a:t>Unidata</a:t>
                      </a:r>
                      <a:r>
                        <a:rPr lang="en-US" sz="1600" dirty="0" smtClean="0">
                          <a:latin typeface="+mn-lt"/>
                        </a:rPr>
                        <a:t> Dataset Discovery conventions. </a:t>
                      </a:r>
                    </a:p>
                    <a:p>
                      <a:pPr marL="0" indent="0">
                        <a:buFont typeface="Wingdings" panose="05000000000000000000" pitchFamily="2" charset="2"/>
                        <a:buNone/>
                      </a:pPr>
                      <a:r>
                        <a:rPr lang="en-US" sz="1600" b="1" i="1" dirty="0" smtClean="0">
                          <a:latin typeface="+mn-lt"/>
                        </a:rPr>
                        <a:t>Suggested </a:t>
                      </a:r>
                      <a:r>
                        <a:rPr lang="en-US" sz="1600" b="1" i="1" dirty="0" err="1" smtClean="0">
                          <a:latin typeface="+mn-lt"/>
                        </a:rPr>
                        <a:t>Attr</a:t>
                      </a:r>
                      <a:r>
                        <a:rPr lang="en-US" sz="1600" b="1" i="1" dirty="0" smtClean="0">
                          <a:latin typeface="+mn-lt"/>
                        </a:rPr>
                        <a:t>. </a:t>
                      </a:r>
                    </a:p>
                    <a:p>
                      <a:pPr marL="285750" indent="-285750">
                        <a:buFont typeface="Arial" panose="020B0604020202020204" pitchFamily="34" charset="0"/>
                        <a:buChar char="•"/>
                      </a:pPr>
                      <a:r>
                        <a:rPr lang="en-US" sz="1600" dirty="0" smtClean="0">
                          <a:latin typeface="+mn-lt"/>
                        </a:rPr>
                        <a:t>relevant in describing the data, whether it is part of the standard or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600" b="0" dirty="0" smtClean="0">
                        <a:latin typeface="+mn-lt"/>
                      </a:endParaRPr>
                    </a:p>
                  </a:txBody>
                  <a:tcPr/>
                </a:tc>
                <a:tc>
                  <a:txBody>
                    <a:bodyPr/>
                    <a:lstStyle/>
                    <a:p>
                      <a:r>
                        <a:rPr lang="en-US" sz="1600" b="0" i="0" u="none" strike="noStrike" kern="1200" baseline="0" dirty="0" smtClean="0">
                          <a:solidFill>
                            <a:schemeClr val="tx1"/>
                          </a:solidFill>
                          <a:latin typeface="+mn-lt"/>
                          <a:ea typeface="+mn-ea"/>
                          <a:cs typeface="+mn-cs"/>
                        </a:rPr>
                        <a:t>CMEMS IN-SITU TAC –</a:t>
                      </a:r>
                      <a:r>
                        <a:rPr lang="en-US" sz="1600" b="0" i="0" u="none" strike="noStrike" kern="1200" baseline="0" dirty="0" err="1" smtClean="0">
                          <a:solidFill>
                            <a:schemeClr val="tx1"/>
                          </a:solidFill>
                          <a:latin typeface="+mn-lt"/>
                          <a:ea typeface="+mn-ea"/>
                          <a:cs typeface="+mn-cs"/>
                        </a:rPr>
                        <a:t>OceanSITES</a:t>
                      </a:r>
                      <a:r>
                        <a:rPr lang="en-US" sz="1600" b="0" i="0" u="none" strike="noStrike" kern="1200" baseline="0" dirty="0" smtClean="0">
                          <a:solidFill>
                            <a:schemeClr val="tx1"/>
                          </a:solidFill>
                          <a:latin typeface="+mn-lt"/>
                          <a:ea typeface="+mn-ea"/>
                          <a:cs typeface="+mn-cs"/>
                        </a:rPr>
                        <a:t>:</a:t>
                      </a:r>
                    </a:p>
                    <a:p>
                      <a:endParaRPr lang="en-US" sz="1600" b="0" i="0" u="none" strike="noStrike" kern="1200" baseline="0" dirty="0" smtClean="0">
                        <a:solidFill>
                          <a:schemeClr val="tx1"/>
                        </a:solidFill>
                        <a:latin typeface="+mn-lt"/>
                        <a:ea typeface="+mn-ea"/>
                        <a:cs typeface="+mn-cs"/>
                      </a:endParaRPr>
                    </a:p>
                    <a:p>
                      <a:pPr marL="182563" indent="-182563"/>
                      <a:r>
                        <a:rPr lang="en-US" sz="1600" b="1" i="0" u="none" strike="noStrike" kern="1200" baseline="0" dirty="0" smtClean="0">
                          <a:solidFill>
                            <a:schemeClr val="tx1"/>
                          </a:solidFill>
                          <a:latin typeface="+mn-lt"/>
                          <a:ea typeface="+mn-ea"/>
                          <a:cs typeface="+mn-cs"/>
                        </a:rPr>
                        <a:t>O</a:t>
                      </a:r>
                      <a:r>
                        <a:rPr lang="en-US" sz="1600" b="0" i="0" u="none" strike="noStrike" kern="1200" baseline="0" dirty="0" smtClean="0">
                          <a:solidFill>
                            <a:schemeClr val="tx1"/>
                          </a:solidFill>
                          <a:latin typeface="+mn-lt"/>
                          <a:ea typeface="+mn-ea"/>
                          <a:cs typeface="+mn-cs"/>
                        </a:rPr>
                        <a:t>. unknown, no QC</a:t>
                      </a:r>
                    </a:p>
                    <a:p>
                      <a:pPr marL="182563" indent="-182563"/>
                      <a:r>
                        <a:rPr lang="en-US" sz="1600" b="1" i="0" u="none" strike="noStrike" kern="1200" baseline="0" dirty="0" smtClean="0">
                          <a:solidFill>
                            <a:schemeClr val="tx1"/>
                          </a:solidFill>
                          <a:latin typeface="+mn-lt"/>
                          <a:ea typeface="+mn-ea"/>
                          <a:cs typeface="+mn-cs"/>
                        </a:rPr>
                        <a:t>1</a:t>
                      </a:r>
                      <a:r>
                        <a:rPr lang="en-US" sz="1600" b="0" i="0" u="none" strike="noStrike" kern="1200" baseline="0" dirty="0" smtClean="0">
                          <a:solidFill>
                            <a:schemeClr val="tx1"/>
                          </a:solidFill>
                          <a:latin typeface="+mn-lt"/>
                          <a:ea typeface="+mn-ea"/>
                          <a:cs typeface="+mn-cs"/>
                        </a:rPr>
                        <a:t>.  good, all QC passed</a:t>
                      </a:r>
                    </a:p>
                    <a:p>
                      <a:pPr marL="182563" indent="-182563"/>
                      <a:r>
                        <a:rPr lang="en-US" sz="1600" b="1" i="0" u="none" strike="noStrike" kern="1200" baseline="0" dirty="0" smtClean="0">
                          <a:solidFill>
                            <a:schemeClr val="tx1"/>
                          </a:solidFill>
                          <a:latin typeface="+mn-lt"/>
                          <a:ea typeface="+mn-ea"/>
                          <a:cs typeface="+mn-cs"/>
                        </a:rPr>
                        <a:t>2</a:t>
                      </a:r>
                      <a:r>
                        <a:rPr lang="en-US" sz="1600" b="0" i="0" u="none" strike="noStrike" kern="1200" baseline="0" dirty="0" smtClean="0">
                          <a:solidFill>
                            <a:schemeClr val="tx1"/>
                          </a:solidFill>
                          <a:latin typeface="+mn-lt"/>
                          <a:ea typeface="+mn-ea"/>
                          <a:cs typeface="+mn-cs"/>
                        </a:rPr>
                        <a:t>. probably good, </a:t>
                      </a:r>
                    </a:p>
                    <a:p>
                      <a:pPr marL="182563" indent="-182563"/>
                      <a:r>
                        <a:rPr lang="en-US" sz="1600" b="1" i="0" u="none" strike="noStrike" kern="1200" baseline="0" dirty="0" smtClean="0">
                          <a:solidFill>
                            <a:schemeClr val="tx1"/>
                          </a:solidFill>
                          <a:latin typeface="+mn-lt"/>
                          <a:ea typeface="+mn-ea"/>
                          <a:cs typeface="+mn-cs"/>
                        </a:rPr>
                        <a:t>3</a:t>
                      </a:r>
                      <a:r>
                        <a:rPr lang="en-US" sz="1600" b="0" i="0" u="none" strike="noStrike" kern="1200" baseline="0" dirty="0" smtClean="0">
                          <a:solidFill>
                            <a:schemeClr val="tx1"/>
                          </a:solidFill>
                          <a:latin typeface="+mn-lt"/>
                          <a:ea typeface="+mn-ea"/>
                          <a:cs typeface="+mn-cs"/>
                        </a:rPr>
                        <a:t>. Probably correctable, data used without scientific correction/calibration</a:t>
                      </a:r>
                    </a:p>
                    <a:p>
                      <a:pPr marL="182563" indent="-182563"/>
                      <a:r>
                        <a:rPr lang="en-US" sz="1600" b="1" i="0" u="none" strike="noStrike" kern="1200" baseline="0" dirty="0" smtClean="0">
                          <a:solidFill>
                            <a:schemeClr val="tx1"/>
                          </a:solidFill>
                          <a:latin typeface="+mn-lt"/>
                          <a:ea typeface="+mn-ea"/>
                          <a:cs typeface="+mn-cs"/>
                        </a:rPr>
                        <a:t>4</a:t>
                      </a:r>
                      <a:r>
                        <a:rPr lang="en-US" sz="1600" b="0" i="0" u="none" strike="noStrike" kern="1200" baseline="0" dirty="0" smtClean="0">
                          <a:solidFill>
                            <a:schemeClr val="tx1"/>
                          </a:solidFill>
                          <a:latin typeface="+mn-lt"/>
                          <a:ea typeface="+mn-ea"/>
                          <a:cs typeface="+mn-cs"/>
                        </a:rPr>
                        <a:t>. Bad data, one or more QC failed</a:t>
                      </a:r>
                    </a:p>
                    <a:p>
                      <a:pPr marL="182563" indent="-182563"/>
                      <a:r>
                        <a:rPr lang="en-US" sz="1600" b="1" i="0" u="none" strike="noStrike" kern="1200" baseline="0" dirty="0" smtClean="0">
                          <a:solidFill>
                            <a:schemeClr val="tx1"/>
                          </a:solidFill>
                          <a:latin typeface="+mn-lt"/>
                          <a:ea typeface="+mn-ea"/>
                          <a:cs typeface="+mn-cs"/>
                        </a:rPr>
                        <a:t>7</a:t>
                      </a:r>
                      <a:r>
                        <a:rPr lang="en-US" sz="1600" b="0" i="0" u="none" strike="noStrike" kern="1200" baseline="0" dirty="0" smtClean="0">
                          <a:solidFill>
                            <a:schemeClr val="tx1"/>
                          </a:solidFill>
                          <a:latin typeface="+mn-lt"/>
                          <a:ea typeface="+mn-ea"/>
                          <a:cs typeface="+mn-cs"/>
                        </a:rPr>
                        <a:t>. Nominal value, data not observed but reported</a:t>
                      </a:r>
                    </a:p>
                    <a:p>
                      <a:pPr marL="182563" indent="-182563"/>
                      <a:r>
                        <a:rPr lang="en-US" sz="1600" b="1" i="0" u="none" strike="noStrike" kern="1200" baseline="0" dirty="0" smtClean="0">
                          <a:solidFill>
                            <a:schemeClr val="tx1"/>
                          </a:solidFill>
                          <a:latin typeface="+mn-lt"/>
                          <a:ea typeface="+mn-ea"/>
                          <a:cs typeface="+mn-cs"/>
                        </a:rPr>
                        <a:t>8</a:t>
                      </a:r>
                      <a:r>
                        <a:rPr lang="en-US" sz="1600" b="0" i="0" u="none" strike="noStrike" kern="1200" baseline="0" dirty="0" smtClean="0">
                          <a:solidFill>
                            <a:schemeClr val="tx1"/>
                          </a:solidFill>
                          <a:latin typeface="+mn-lt"/>
                          <a:ea typeface="+mn-ea"/>
                          <a:cs typeface="+mn-cs"/>
                        </a:rPr>
                        <a:t>. interpolated value</a:t>
                      </a:r>
                    </a:p>
                    <a:p>
                      <a:pPr marL="182563" indent="-182563"/>
                      <a:r>
                        <a:rPr lang="en-US" sz="1600" b="1" i="0" u="none" strike="noStrike" kern="1200" baseline="0" dirty="0" smtClean="0">
                          <a:solidFill>
                            <a:schemeClr val="tx1"/>
                          </a:solidFill>
                          <a:latin typeface="+mn-lt"/>
                          <a:ea typeface="+mn-ea"/>
                          <a:cs typeface="+mn-cs"/>
                        </a:rPr>
                        <a:t>9</a:t>
                      </a:r>
                      <a:r>
                        <a:rPr lang="en-US" sz="1600" b="0" i="0" u="none" strike="noStrike" kern="1200" baseline="0" dirty="0" smtClean="0">
                          <a:solidFill>
                            <a:schemeClr val="tx1"/>
                          </a:solidFill>
                          <a:latin typeface="+mn-lt"/>
                          <a:ea typeface="+mn-ea"/>
                          <a:cs typeface="+mn-cs"/>
                        </a:rPr>
                        <a:t>. Missing value</a:t>
                      </a:r>
                    </a:p>
                  </a:txBody>
                  <a:tcPr/>
                </a:tc>
                <a:tc>
                  <a:txBody>
                    <a:bodyPr/>
                    <a:lstStyle/>
                    <a:p>
                      <a:pPr marL="285750" indent="-285750">
                        <a:buFont typeface="Arial" panose="020B0604020202020204" pitchFamily="34" charset="0"/>
                        <a:buChar char="•"/>
                      </a:pPr>
                      <a:r>
                        <a:rPr lang="en-US" sz="1600" dirty="0" smtClean="0">
                          <a:latin typeface="+mn-lt"/>
                        </a:rPr>
                        <a:t>chosen among the ones listed in the </a:t>
                      </a:r>
                      <a:r>
                        <a:rPr lang="en-US" sz="1600" b="1" dirty="0" smtClean="0">
                          <a:latin typeface="+mn-lt"/>
                        </a:rPr>
                        <a:t>QARTOD</a:t>
                      </a:r>
                      <a:r>
                        <a:rPr lang="en-US" sz="1600" dirty="0" smtClean="0">
                          <a:latin typeface="+mn-lt"/>
                        </a:rPr>
                        <a:t> manual. </a:t>
                      </a:r>
                    </a:p>
                    <a:p>
                      <a:pPr marL="285750" indent="-285750">
                        <a:buFont typeface="Arial" panose="020B0604020202020204" pitchFamily="34" charset="0"/>
                        <a:buChar char="•"/>
                      </a:pPr>
                      <a:r>
                        <a:rPr lang="en-US" sz="1600" b="1" dirty="0" smtClean="0">
                          <a:latin typeface="+mn-lt"/>
                        </a:rPr>
                        <a:t>are manufacturer-independent</a:t>
                      </a:r>
                      <a:r>
                        <a:rPr lang="en-US" sz="1600" dirty="0" smtClean="0">
                          <a:latin typeface="+mn-lt"/>
                        </a:rPr>
                        <a:t>, i.e. they do not rely on particular variables or information provided only by a specific device. </a:t>
                      </a:r>
                    </a:p>
                    <a:p>
                      <a:pPr marL="285750" indent="-285750">
                        <a:buFont typeface="Arial" panose="020B0604020202020204" pitchFamily="34" charset="0"/>
                        <a:buChar char="•"/>
                      </a:pPr>
                      <a:r>
                        <a:rPr lang="en-US" sz="1600" dirty="0" smtClean="0">
                          <a:latin typeface="+mn-lt"/>
                        </a:rPr>
                        <a:t>defined </a:t>
                      </a:r>
                      <a:r>
                        <a:rPr lang="en-US" sz="1600" b="1" dirty="0" smtClean="0">
                          <a:latin typeface="+mn-lt"/>
                        </a:rPr>
                        <a:t>for both radial and total velocity data </a:t>
                      </a:r>
                    </a:p>
                    <a:p>
                      <a:pPr marL="285750" indent="-285750">
                        <a:buFont typeface="Arial" panose="020B0604020202020204" pitchFamily="34" charset="0"/>
                        <a:buChar char="•"/>
                      </a:pPr>
                      <a:r>
                        <a:rPr lang="en-US" sz="1600" b="1" dirty="0" smtClean="0">
                          <a:latin typeface="+mn-lt"/>
                        </a:rPr>
                        <a:t>required for labelling </a:t>
                      </a:r>
                      <a:r>
                        <a:rPr lang="en-US" sz="1600" dirty="0" smtClean="0">
                          <a:latin typeface="+mn-lt"/>
                        </a:rPr>
                        <a:t>the data as Level 2B (for radial velocity) and Level 3B (for total velocity) data. </a:t>
                      </a:r>
                      <a:endParaRPr lang="it-IT" sz="16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latin typeface="+mn-lt"/>
                      </a:endParaRPr>
                    </a:p>
                  </a:txBody>
                  <a:tcPr/>
                </a:tc>
                <a:extLst>
                  <a:ext uri="{0D108BD9-81ED-4DB2-BD59-A6C34878D82A}">
                    <a16:rowId xmlns:a16="http://schemas.microsoft.com/office/drawing/2014/main" val="32017085"/>
                  </a:ext>
                </a:extLst>
              </a:tr>
            </a:tbl>
          </a:graphicData>
        </a:graphic>
      </p:graphicFrame>
      <p:sp>
        <p:nvSpPr>
          <p:cNvPr id="4" name="Rettangolo 3"/>
          <p:cNvSpPr/>
          <p:nvPr/>
        </p:nvSpPr>
        <p:spPr>
          <a:xfrm>
            <a:off x="2313577" y="5945110"/>
            <a:ext cx="2888227" cy="276999"/>
          </a:xfrm>
          <a:prstGeom prst="rect">
            <a:avLst/>
          </a:prstGeom>
        </p:spPr>
        <p:txBody>
          <a:bodyPr wrap="none">
            <a:spAutoFit/>
          </a:bodyPr>
          <a:lstStyle/>
          <a:p>
            <a:pPr lvl="0">
              <a:defRPr/>
            </a:pPr>
            <a:r>
              <a:rPr lang="en-US" sz="1200" dirty="0" smtClean="0"/>
              <a:t>*) to </a:t>
            </a:r>
            <a:r>
              <a:rPr lang="en-US" sz="1200" dirty="0"/>
              <a:t>be updated with HFR related </a:t>
            </a:r>
            <a:r>
              <a:rPr lang="en-US" sz="1200" dirty="0" smtClean="0"/>
              <a:t>variables</a:t>
            </a:r>
            <a:endParaRPr lang="en-US" sz="1200" dirty="0"/>
          </a:p>
        </p:txBody>
      </p:sp>
    </p:spTree>
    <p:extLst>
      <p:ext uri="{BB962C8B-B14F-4D97-AF65-F5344CB8AC3E}">
        <p14:creationId xmlns:p14="http://schemas.microsoft.com/office/powerpoint/2010/main" val="253244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ttangolo 1"/>
          <p:cNvSpPr/>
          <p:nvPr/>
        </p:nvSpPr>
        <p:spPr>
          <a:xfrm>
            <a:off x="1808699" y="228600"/>
            <a:ext cx="10590961" cy="492122"/>
          </a:xfrm>
          <a:prstGeom prst="rect">
            <a:avLst/>
          </a:prstGeom>
        </p:spPr>
        <p:txBody>
          <a:bodyPr wrap="square">
            <a:spAutoFit/>
          </a:bodyPr>
          <a:lstStyle/>
          <a:p>
            <a:pPr indent="228600">
              <a:lnSpc>
                <a:spcPct val="115000"/>
              </a:lnSpc>
            </a:pP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WP3: HFR </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Products </a:t>
            </a: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development</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1944932" y="1409570"/>
            <a:ext cx="9978642" cy="4271902"/>
          </a:xfrm>
          <a:prstGeom prst="rect">
            <a:avLst/>
          </a:prstGeom>
        </p:spPr>
      </p:pic>
    </p:spTree>
    <p:extLst>
      <p:ext uri="{BB962C8B-B14F-4D97-AF65-F5344CB8AC3E}">
        <p14:creationId xmlns:p14="http://schemas.microsoft.com/office/powerpoint/2010/main" val="1153120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1"/>
          <p:cNvSpPr/>
          <p:nvPr/>
        </p:nvSpPr>
        <p:spPr>
          <a:xfrm>
            <a:off x="1808699" y="228600"/>
            <a:ext cx="9956581" cy="517065"/>
          </a:xfrm>
          <a:prstGeom prst="rect">
            <a:avLst/>
          </a:prstGeom>
        </p:spPr>
        <p:txBody>
          <a:bodyPr wrap="square">
            <a:spAutoFit/>
          </a:bodyPr>
          <a:lstStyle/>
          <a:p>
            <a:pPr indent="228600">
              <a:lnSpc>
                <a:spcPct val="115000"/>
              </a:lnSpc>
            </a:pP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WP3: HFR </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Products </a:t>
            </a: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development</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12" name="Tabella 11"/>
          <p:cNvGraphicFramePr>
            <a:graphicFrameLocks noGrp="1"/>
          </p:cNvGraphicFramePr>
          <p:nvPr>
            <p:extLst>
              <p:ext uri="{D42A27DB-BD31-4B8C-83A1-F6EECF244321}">
                <p14:modId xmlns:p14="http://schemas.microsoft.com/office/powerpoint/2010/main" val="2349395806"/>
              </p:ext>
            </p:extLst>
          </p:nvPr>
        </p:nvGraphicFramePr>
        <p:xfrm>
          <a:off x="2313577" y="1486197"/>
          <a:ext cx="9171287" cy="4084320"/>
        </p:xfrm>
        <a:graphic>
          <a:graphicData uri="http://schemas.openxmlformats.org/drawingml/2006/table">
            <a:tbl>
              <a:tblPr firstRow="1" bandRow="1">
                <a:tableStyleId>{BDBED569-4797-4DF1-A0F4-6AAB3CD982D8}</a:tableStyleId>
              </a:tblPr>
              <a:tblGrid>
                <a:gridCol w="2667413">
                  <a:extLst>
                    <a:ext uri="{9D8B030D-6E8A-4147-A177-3AD203B41FA5}">
                      <a16:colId xmlns:a16="http://schemas.microsoft.com/office/drawing/2014/main" val="66336980"/>
                    </a:ext>
                  </a:extLst>
                </a:gridCol>
                <a:gridCol w="3260170">
                  <a:extLst>
                    <a:ext uri="{9D8B030D-6E8A-4147-A177-3AD203B41FA5}">
                      <a16:colId xmlns:a16="http://schemas.microsoft.com/office/drawing/2014/main" val="1708777434"/>
                    </a:ext>
                  </a:extLst>
                </a:gridCol>
                <a:gridCol w="3243704">
                  <a:extLst>
                    <a:ext uri="{9D8B030D-6E8A-4147-A177-3AD203B41FA5}">
                      <a16:colId xmlns:a16="http://schemas.microsoft.com/office/drawing/2014/main" val="1281232205"/>
                    </a:ext>
                  </a:extLst>
                </a:gridCol>
              </a:tblGrid>
              <a:tr h="375506">
                <a:tc>
                  <a:txBody>
                    <a:bodyPr/>
                    <a:lstStyle/>
                    <a:p>
                      <a:r>
                        <a:rPr lang="en-US" sz="1600" b="1" dirty="0" smtClean="0">
                          <a:latin typeface="Calibri" panose="020F0502020204030204" pitchFamily="34" charset="0"/>
                        </a:rPr>
                        <a:t>Data gap filling and refined grid products  </a:t>
                      </a:r>
                      <a:endParaRPr lang="en-US" sz="1600" dirty="0">
                        <a:latin typeface="Calibri" panose="020F0502020204030204" pitchFamily="34" charset="0"/>
                      </a:endParaRPr>
                    </a:p>
                  </a:txBody>
                  <a:tcPr/>
                </a:tc>
                <a:tc>
                  <a:txBody>
                    <a:bodyPr/>
                    <a:lstStyle/>
                    <a:p>
                      <a:r>
                        <a:rPr lang="it-IT" sz="1600" b="1" dirty="0" smtClean="0">
                          <a:latin typeface="Calibri" panose="020F0502020204030204" pitchFamily="34" charset="0"/>
                        </a:rPr>
                        <a:t>Short </a:t>
                      </a:r>
                      <a:r>
                        <a:rPr lang="it-IT" sz="1600" b="1" dirty="0" err="1" smtClean="0">
                          <a:latin typeface="Calibri" panose="020F0502020204030204" pitchFamily="34" charset="0"/>
                        </a:rPr>
                        <a:t>term</a:t>
                      </a:r>
                      <a:r>
                        <a:rPr lang="it-IT" sz="1600" b="1" dirty="0" smtClean="0">
                          <a:latin typeface="Calibri" panose="020F0502020204030204" pitchFamily="34" charset="0"/>
                        </a:rPr>
                        <a:t> </a:t>
                      </a:r>
                      <a:r>
                        <a:rPr lang="it-IT" sz="1600" b="1" dirty="0" err="1" smtClean="0">
                          <a:latin typeface="Calibri" panose="020F0502020204030204" pitchFamily="34" charset="0"/>
                        </a:rPr>
                        <a:t>prediction</a:t>
                      </a:r>
                      <a:r>
                        <a:rPr lang="it-IT" sz="1600" b="1" dirty="0" smtClean="0">
                          <a:latin typeface="Calibri" panose="020F0502020204030204" pitchFamily="34" charset="0"/>
                        </a:rPr>
                        <a:t> </a:t>
                      </a:r>
                      <a:endParaRPr lang="it-IT" sz="1600" dirty="0">
                        <a:latin typeface="Calibri" panose="020F0502020204030204" pitchFamily="34" charset="0"/>
                      </a:endParaRPr>
                    </a:p>
                  </a:txBody>
                  <a:tcPr/>
                </a:tc>
                <a:tc>
                  <a:txBody>
                    <a:bodyPr/>
                    <a:lstStyle/>
                    <a:p>
                      <a:r>
                        <a:rPr lang="it-IT" sz="1600" b="1" dirty="0" err="1" smtClean="0">
                          <a:latin typeface="Calibri" panose="020F0502020204030204" pitchFamily="34" charset="0"/>
                        </a:rPr>
                        <a:t>Lagrangian</a:t>
                      </a:r>
                      <a:r>
                        <a:rPr lang="it-IT" sz="1600" b="1" dirty="0" smtClean="0">
                          <a:latin typeface="Calibri" panose="020F0502020204030204" pitchFamily="34" charset="0"/>
                        </a:rPr>
                        <a:t> </a:t>
                      </a:r>
                      <a:r>
                        <a:rPr lang="it-IT" sz="1600" b="1" dirty="0" err="1" smtClean="0">
                          <a:latin typeface="Calibri" panose="020F0502020204030204" pitchFamily="34" charset="0"/>
                        </a:rPr>
                        <a:t>products</a:t>
                      </a:r>
                      <a:endParaRPr lang="it-IT" sz="1600" dirty="0">
                        <a:latin typeface="Calibri" panose="020F0502020204030204" pitchFamily="34" charset="0"/>
                      </a:endParaRPr>
                    </a:p>
                  </a:txBody>
                  <a:tcPr/>
                </a:tc>
                <a:extLst>
                  <a:ext uri="{0D108BD9-81ED-4DB2-BD59-A6C34878D82A}">
                    <a16:rowId xmlns:a16="http://schemas.microsoft.com/office/drawing/2014/main" val="1813552079"/>
                  </a:ext>
                </a:extLst>
              </a:tr>
              <a:tr h="375506">
                <a:tc>
                  <a:txBody>
                    <a:bodyPr/>
                    <a:lstStyle/>
                    <a:p>
                      <a:pPr marL="285750" indent="-285750">
                        <a:buFont typeface="Arial" panose="020B0604020202020204" pitchFamily="34" charset="0"/>
                        <a:buChar char="•"/>
                      </a:pPr>
                      <a:r>
                        <a:rPr lang="en-US" sz="1600" b="1" dirty="0" smtClean="0">
                          <a:latin typeface="Calibri" panose="020F0502020204030204" pitchFamily="34" charset="0"/>
                        </a:rPr>
                        <a:t>Needed for key applications </a:t>
                      </a:r>
                      <a:r>
                        <a:rPr lang="en-US" sz="1600" dirty="0" smtClean="0">
                          <a:latin typeface="Calibri" panose="020F0502020204030204" pitchFamily="34" charset="0"/>
                        </a:rPr>
                        <a:t>(using a </a:t>
                      </a:r>
                      <a:r>
                        <a:rPr lang="en-US" sz="1600" dirty="0" err="1" smtClean="0">
                          <a:latin typeface="Calibri" panose="020F0502020204030204" pitchFamily="34" charset="0"/>
                        </a:rPr>
                        <a:t>Lagrangian</a:t>
                      </a:r>
                      <a:r>
                        <a:rPr lang="en-US" sz="1600" dirty="0" smtClean="0">
                          <a:latin typeface="Calibri" panose="020F0502020204030204" pitchFamily="34" charset="0"/>
                        </a:rPr>
                        <a:t> Particle-Tracking Model (LPTM)</a:t>
                      </a:r>
                    </a:p>
                    <a:p>
                      <a:pPr marL="285750" indent="-285750">
                        <a:buFont typeface="Arial" panose="020B0604020202020204" pitchFamily="34" charset="0"/>
                        <a:buChar char="•"/>
                      </a:pPr>
                      <a:r>
                        <a:rPr lang="en-US" sz="1600" b="1" dirty="0" smtClean="0">
                          <a:latin typeface="Calibri" panose="020F0502020204030204" pitchFamily="34" charset="0"/>
                        </a:rPr>
                        <a:t>Gap</a:t>
                      </a:r>
                      <a:r>
                        <a:rPr lang="en-US" sz="1600" b="1" baseline="0" dirty="0" smtClean="0">
                          <a:latin typeface="Calibri" panose="020F0502020204030204" pitchFamily="34" charset="0"/>
                        </a:rPr>
                        <a:t> filling </a:t>
                      </a:r>
                      <a:r>
                        <a:rPr lang="en-US" sz="1600" b="0" baseline="0" dirty="0" smtClean="0">
                          <a:latin typeface="Calibri" panose="020F0502020204030204" pitchFamily="34" charset="0"/>
                        </a:rPr>
                        <a:t>by </a:t>
                      </a:r>
                      <a:r>
                        <a:rPr lang="it-IT" sz="1600" dirty="0" smtClean="0">
                          <a:latin typeface="Calibri" panose="020F0502020204030204" pitchFamily="34" charset="0"/>
                        </a:rPr>
                        <a:t>Open Mode Analysis (OMA)</a:t>
                      </a:r>
                      <a:r>
                        <a:rPr lang="it-IT" sz="1600" baseline="30000" dirty="0" smtClean="0">
                          <a:latin typeface="Calibri" panose="020F0502020204030204" pitchFamily="34" charset="0"/>
                        </a:rPr>
                        <a:t>1</a:t>
                      </a:r>
                      <a:r>
                        <a:rPr lang="it-IT" sz="1600" dirty="0" smtClean="0">
                          <a:latin typeface="Calibri" panose="020F0502020204030204" pitchFamily="34" charset="0"/>
                        </a:rPr>
                        <a:t> from </a:t>
                      </a:r>
                      <a:r>
                        <a:rPr lang="it-IT" sz="1600" dirty="0" err="1" smtClean="0">
                          <a:latin typeface="Calibri" panose="020F0502020204030204" pitchFamily="34" charset="0"/>
                        </a:rPr>
                        <a:t>radials</a:t>
                      </a:r>
                      <a:r>
                        <a:rPr lang="it-IT" sz="1600" dirty="0" smtClean="0">
                          <a:latin typeface="Calibri" panose="020F0502020204030204" pitchFamily="34" charset="0"/>
                        </a:rPr>
                        <a:t> or </a:t>
                      </a:r>
                      <a:r>
                        <a:rPr lang="it-IT" sz="1600" dirty="0" err="1" smtClean="0">
                          <a:latin typeface="Calibri" panose="020F0502020204030204" pitchFamily="34" charset="0"/>
                        </a:rPr>
                        <a:t>Variational</a:t>
                      </a:r>
                      <a:r>
                        <a:rPr lang="it-IT" sz="1600" dirty="0" smtClean="0">
                          <a:latin typeface="Calibri" panose="020F0502020204030204" pitchFamily="34" charset="0"/>
                        </a:rPr>
                        <a:t> Analysis</a:t>
                      </a:r>
                      <a:r>
                        <a:rPr lang="it-IT" sz="1600" baseline="30000" dirty="0" smtClean="0">
                          <a:latin typeface="Calibri" panose="020F0502020204030204" pitchFamily="34" charset="0"/>
                        </a:rPr>
                        <a:t>2</a:t>
                      </a:r>
                    </a:p>
                    <a:p>
                      <a:pPr marL="285750" indent="-285750">
                        <a:buFont typeface="Arial" panose="020B0604020202020204" pitchFamily="34" charset="0"/>
                        <a:buChar char="•"/>
                      </a:pPr>
                      <a:r>
                        <a:rPr lang="en-US" sz="1600" dirty="0" smtClean="0">
                          <a:latin typeface="Calibri" panose="020F0502020204030204" pitchFamily="34" charset="0"/>
                        </a:rPr>
                        <a:t>to </a:t>
                      </a:r>
                      <a:r>
                        <a:rPr lang="en-US" sz="1600" b="1" dirty="0" smtClean="0">
                          <a:latin typeface="Calibri" panose="020F0502020204030204" pitchFamily="34" charset="0"/>
                        </a:rPr>
                        <a:t>provide accuracy estimations </a:t>
                      </a:r>
                      <a:r>
                        <a:rPr lang="en-US" sz="1600" dirty="0" smtClean="0">
                          <a:latin typeface="Calibri" panose="020F0502020204030204" pitchFamily="34" charset="0"/>
                        </a:rPr>
                        <a:t>also on the gap-filled products </a:t>
                      </a:r>
                    </a:p>
                    <a:p>
                      <a:pPr marL="285750" indent="-285750">
                        <a:buFont typeface="Arial" panose="020B0604020202020204" pitchFamily="34" charset="0"/>
                        <a:buChar char="•"/>
                      </a:pPr>
                      <a:r>
                        <a:rPr lang="en-US" sz="1600" b="0" dirty="0" smtClean="0">
                          <a:latin typeface="Calibri" panose="020F0502020204030204" pitchFamily="34" charset="0"/>
                        </a:rPr>
                        <a:t>Product</a:t>
                      </a:r>
                      <a:r>
                        <a:rPr lang="en-US" sz="1600" b="0" baseline="0" dirty="0" smtClean="0">
                          <a:latin typeface="Calibri" panose="020F0502020204030204" pitchFamily="34" charset="0"/>
                        </a:rPr>
                        <a:t> to come together with total </a:t>
                      </a:r>
                      <a:r>
                        <a:rPr lang="en-US" sz="1600" dirty="0" smtClean="0">
                          <a:latin typeface="Calibri" panose="020F0502020204030204" pitchFamily="34" charset="0"/>
                        </a:rPr>
                        <a:t>current field without data gap-filling </a:t>
                      </a:r>
                      <a:endParaRPr lang="en-US" sz="1600" b="0"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US" sz="1600" dirty="0" smtClean="0">
                          <a:latin typeface="Calibri" panose="020F0502020204030204" pitchFamily="34" charset="0"/>
                        </a:rPr>
                        <a:t>Simple approaches e.g. </a:t>
                      </a:r>
                      <a:r>
                        <a:rPr lang="en-US" sz="1600" b="1" dirty="0" smtClean="0">
                          <a:latin typeface="Calibri" panose="020F0502020204030204" pitchFamily="34" charset="0"/>
                        </a:rPr>
                        <a:t>empirical models</a:t>
                      </a:r>
                      <a:r>
                        <a:rPr lang="en-US" sz="1600" dirty="0" smtClean="0">
                          <a:latin typeface="Calibri" panose="020F0502020204030204" pitchFamily="34" charset="0"/>
                        </a:rPr>
                        <a:t> to forecast future currents based on a short time history of past observations </a:t>
                      </a:r>
                    </a:p>
                    <a:p>
                      <a:pPr marL="285750" indent="-285750">
                        <a:buFont typeface="Arial" panose="020B0604020202020204" pitchFamily="34" charset="0"/>
                        <a:buChar char="•"/>
                      </a:pPr>
                      <a:r>
                        <a:rPr lang="en-US" sz="1600" b="1" dirty="0" smtClean="0">
                          <a:latin typeface="Calibri" panose="020F0502020204030204" pitchFamily="34" charset="0"/>
                        </a:rPr>
                        <a:t>Products of interest for Marine Services - SAR and oil spill</a:t>
                      </a:r>
                      <a:r>
                        <a:rPr lang="en-US" sz="1600" dirty="0" smtClean="0">
                          <a:latin typeface="Calibri" panose="020F0502020204030204" pitchFamily="34" charset="0"/>
                        </a:rPr>
                        <a:t> apps</a:t>
                      </a:r>
                    </a:p>
                    <a:p>
                      <a:pPr marL="285750" indent="-285750">
                        <a:buFont typeface="Arial" panose="020B0604020202020204" pitchFamily="34" charset="0"/>
                        <a:buChar char="•"/>
                      </a:pPr>
                      <a:r>
                        <a:rPr lang="en-US" sz="1600" dirty="0" smtClean="0">
                          <a:latin typeface="Calibri" panose="020F0502020204030204" pitchFamily="34" charset="0"/>
                        </a:rPr>
                        <a:t>methods to be tuned up on the geographical areas of application («predictable» patterns). </a:t>
                      </a:r>
                    </a:p>
                    <a:p>
                      <a:pPr marL="285750" indent="-285750">
                        <a:buFont typeface="Arial" panose="020B0604020202020204" pitchFamily="34" charset="0"/>
                        <a:buChar char="•"/>
                      </a:pPr>
                      <a:endParaRPr lang="it-IT" sz="1600"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US" sz="1600" b="0" i="0" u="none" strike="noStrike" kern="1200" baseline="0" dirty="0" smtClean="0">
                          <a:solidFill>
                            <a:schemeClr val="tx1"/>
                          </a:solidFill>
                          <a:latin typeface="+mn-lt"/>
                          <a:ea typeface="+mn-ea"/>
                          <a:cs typeface="+mn-cs"/>
                        </a:rPr>
                        <a:t>trajectory predictions using currents derived from HFR </a:t>
                      </a:r>
                    </a:p>
                    <a:p>
                      <a:pPr marL="285750" indent="-285750">
                        <a:buFont typeface="Arial" panose="020B0604020202020204" pitchFamily="34" charset="0"/>
                        <a:buChar char="•"/>
                      </a:pPr>
                      <a:r>
                        <a:rPr lang="it-IT" sz="1600" b="0" i="0" u="none" strike="noStrike" kern="1200" baseline="0" dirty="0" err="1" smtClean="0">
                          <a:solidFill>
                            <a:schemeClr val="tx1"/>
                          </a:solidFill>
                          <a:latin typeface="+mn-lt"/>
                          <a:ea typeface="+mn-ea"/>
                          <a:cs typeface="+mn-cs"/>
                        </a:rPr>
                        <a:t>Lagrangian</a:t>
                      </a:r>
                      <a:r>
                        <a:rPr lang="it-IT" sz="1600" b="0" i="0" u="none" strike="noStrike" kern="1200" baseline="0" dirty="0" smtClean="0">
                          <a:solidFill>
                            <a:schemeClr val="tx1"/>
                          </a:solidFill>
                          <a:latin typeface="+mn-lt"/>
                          <a:ea typeface="+mn-ea"/>
                          <a:cs typeface="+mn-cs"/>
                        </a:rPr>
                        <a:t> </a:t>
                      </a:r>
                      <a:r>
                        <a:rPr lang="it-IT" sz="1600" b="0" i="0" u="none" strike="noStrike" kern="1200" baseline="0" dirty="0" err="1" smtClean="0">
                          <a:solidFill>
                            <a:schemeClr val="tx1"/>
                          </a:solidFill>
                          <a:latin typeface="+mn-lt"/>
                          <a:ea typeface="+mn-ea"/>
                          <a:cs typeface="+mn-cs"/>
                        </a:rPr>
                        <a:t>particle</a:t>
                      </a:r>
                      <a:r>
                        <a:rPr lang="it-IT" sz="1600" b="0" i="0" u="none" strike="noStrike" kern="1200" baseline="0" dirty="0" smtClean="0">
                          <a:solidFill>
                            <a:schemeClr val="tx1"/>
                          </a:solidFill>
                          <a:latin typeface="+mn-lt"/>
                          <a:ea typeface="+mn-ea"/>
                          <a:cs typeface="+mn-cs"/>
                        </a:rPr>
                        <a:t> </a:t>
                      </a:r>
                      <a:r>
                        <a:rPr lang="it-IT" sz="1600" b="0" i="0" u="none" strike="noStrike" kern="1200" baseline="0" dirty="0" err="1" smtClean="0">
                          <a:solidFill>
                            <a:schemeClr val="tx1"/>
                          </a:solidFill>
                          <a:latin typeface="+mn-lt"/>
                          <a:ea typeface="+mn-ea"/>
                          <a:cs typeface="+mn-cs"/>
                        </a:rPr>
                        <a:t>transport</a:t>
                      </a:r>
                      <a:r>
                        <a:rPr lang="it-IT" sz="1600" b="0" i="0" u="none" strike="noStrike" kern="1200" baseline="0" dirty="0" smtClean="0">
                          <a:solidFill>
                            <a:schemeClr val="tx1"/>
                          </a:solidFill>
                          <a:latin typeface="+mn-lt"/>
                          <a:ea typeface="+mn-ea"/>
                          <a:cs typeface="+mn-cs"/>
                        </a:rPr>
                        <a:t> model </a:t>
                      </a:r>
                    </a:p>
                    <a:p>
                      <a:pPr marL="285750" indent="-285750">
                        <a:buFont typeface="Arial" panose="020B0604020202020204" pitchFamily="34" charset="0"/>
                        <a:buChar char="•"/>
                      </a:pPr>
                      <a:r>
                        <a:rPr lang="it-IT" sz="1600" dirty="0" smtClean="0">
                          <a:latin typeface="Calibri" panose="020F0502020204030204" pitchFamily="34" charset="0"/>
                        </a:rPr>
                        <a:t>…</a:t>
                      </a:r>
                    </a:p>
                    <a:p>
                      <a:pPr marL="0" indent="0">
                        <a:buFont typeface="Arial" panose="020B0604020202020204" pitchFamily="34" charset="0"/>
                        <a:buNone/>
                      </a:pPr>
                      <a:endParaRPr lang="it-IT" sz="1600" dirty="0" smtClean="0">
                        <a:latin typeface="Calibri" panose="020F0502020204030204" pitchFamily="34" charset="0"/>
                      </a:endParaRPr>
                    </a:p>
                    <a:p>
                      <a:pPr marL="0" indent="0">
                        <a:buFont typeface="Arial" panose="020B0604020202020204" pitchFamily="34" charset="0"/>
                        <a:buNone/>
                      </a:pPr>
                      <a:r>
                        <a:rPr lang="it-IT" sz="1600" dirty="0" err="1" smtClean="0">
                          <a:latin typeface="Calibri" panose="020F0502020204030204" pitchFamily="34" charset="0"/>
                        </a:rPr>
                        <a:t>Not</a:t>
                      </a:r>
                      <a:r>
                        <a:rPr lang="it-IT" sz="1600" dirty="0" smtClean="0">
                          <a:latin typeface="Calibri" panose="020F0502020204030204" pitchFamily="34" charset="0"/>
                        </a:rPr>
                        <a:t> for CMEMS </a:t>
                      </a:r>
                      <a:r>
                        <a:rPr lang="it-IT" sz="1600" dirty="0" err="1" smtClean="0">
                          <a:latin typeface="Calibri" panose="020F0502020204030204" pitchFamily="34" charset="0"/>
                        </a:rPr>
                        <a:t>catalogue</a:t>
                      </a:r>
                      <a:r>
                        <a:rPr lang="it-IT" sz="1600" baseline="0" dirty="0" smtClean="0">
                          <a:latin typeface="Calibri" panose="020F0502020204030204" pitchFamily="34" charset="0"/>
                        </a:rPr>
                        <a:t> </a:t>
                      </a:r>
                      <a:r>
                        <a:rPr lang="it-IT" sz="1600" baseline="0" dirty="0" err="1" smtClean="0">
                          <a:latin typeface="Calibri" panose="020F0502020204030204" pitchFamily="34" charset="0"/>
                        </a:rPr>
                        <a:t>but</a:t>
                      </a:r>
                      <a:r>
                        <a:rPr lang="it-IT" sz="1600" baseline="0" dirty="0" smtClean="0">
                          <a:latin typeface="Calibri" panose="020F0502020204030204" pitchFamily="34" charset="0"/>
                        </a:rPr>
                        <a:t> </a:t>
                      </a:r>
                      <a:r>
                        <a:rPr lang="it-IT" sz="1600" baseline="0" dirty="0" err="1" smtClean="0">
                          <a:latin typeface="Calibri" panose="020F0502020204030204" pitchFamily="34" charset="0"/>
                        </a:rPr>
                        <a:t>as</a:t>
                      </a:r>
                      <a:r>
                        <a:rPr lang="it-IT" sz="1600" baseline="0" dirty="0" smtClean="0">
                          <a:latin typeface="Calibri" panose="020F0502020204030204" pitchFamily="34" charset="0"/>
                        </a:rPr>
                        <a:t> downstream </a:t>
                      </a:r>
                      <a:r>
                        <a:rPr lang="it-IT" sz="1600" baseline="0" dirty="0" err="1" smtClean="0">
                          <a:latin typeface="Calibri" panose="020F0502020204030204" pitchFamily="34" charset="0"/>
                        </a:rPr>
                        <a:t>application</a:t>
                      </a:r>
                      <a:endParaRPr lang="it-IT" sz="1600" dirty="0">
                        <a:latin typeface="Calibri" panose="020F0502020204030204" pitchFamily="34" charset="0"/>
                      </a:endParaRPr>
                    </a:p>
                  </a:txBody>
                  <a:tcPr/>
                </a:tc>
                <a:extLst>
                  <a:ext uri="{0D108BD9-81ED-4DB2-BD59-A6C34878D82A}">
                    <a16:rowId xmlns:a16="http://schemas.microsoft.com/office/drawing/2014/main" val="371583559"/>
                  </a:ext>
                </a:extLst>
              </a:tr>
            </a:tbl>
          </a:graphicData>
        </a:graphic>
      </p:graphicFrame>
      <p:sp>
        <p:nvSpPr>
          <p:cNvPr id="9" name="Rettangolo 8"/>
          <p:cNvSpPr/>
          <p:nvPr/>
        </p:nvSpPr>
        <p:spPr>
          <a:xfrm>
            <a:off x="3908350" y="914400"/>
            <a:ext cx="4375300" cy="369332"/>
          </a:xfrm>
          <a:prstGeom prst="rect">
            <a:avLst/>
          </a:prstGeom>
        </p:spPr>
        <p:txBody>
          <a:bodyPr wrap="none">
            <a:spAutoFit/>
          </a:bodyPr>
          <a:lstStyle/>
          <a:p>
            <a:r>
              <a:rPr lang="en-US" dirty="0">
                <a:solidFill>
                  <a:srgbClr val="000000"/>
                </a:solidFill>
                <a:latin typeface="Calibri" panose="020F0502020204030204" pitchFamily="34" charset="0"/>
              </a:rPr>
              <a:t>Advanced product development and update </a:t>
            </a:r>
            <a:endParaRPr lang="it-IT" dirty="0"/>
          </a:p>
        </p:txBody>
      </p:sp>
      <p:sp>
        <p:nvSpPr>
          <p:cNvPr id="2" name="Rettangolo 1"/>
          <p:cNvSpPr/>
          <p:nvPr/>
        </p:nvSpPr>
        <p:spPr>
          <a:xfrm>
            <a:off x="2313577" y="5679255"/>
            <a:ext cx="3073085" cy="646331"/>
          </a:xfrm>
          <a:prstGeom prst="rect">
            <a:avLst/>
          </a:prstGeom>
        </p:spPr>
        <p:txBody>
          <a:bodyPr wrap="none">
            <a:spAutoFit/>
          </a:bodyPr>
          <a:lstStyle/>
          <a:p>
            <a:r>
              <a:rPr lang="it-IT" sz="1200" dirty="0" smtClean="0">
                <a:latin typeface="Calibri" panose="020F0502020204030204" pitchFamily="34" charset="0"/>
              </a:rPr>
              <a:t>1) </a:t>
            </a:r>
            <a:r>
              <a:rPr lang="it-IT" sz="1200" dirty="0" err="1" smtClean="0">
                <a:latin typeface="Calibri" panose="020F0502020204030204" pitchFamily="34" charset="0"/>
              </a:rPr>
              <a:t>Lekien</a:t>
            </a:r>
            <a:r>
              <a:rPr lang="it-IT" sz="1200" dirty="0" smtClean="0">
                <a:latin typeface="Calibri" panose="020F0502020204030204" pitchFamily="34" charset="0"/>
              </a:rPr>
              <a:t> </a:t>
            </a:r>
            <a:r>
              <a:rPr lang="it-IT" sz="1200" dirty="0">
                <a:latin typeface="Calibri" panose="020F0502020204030204" pitchFamily="34" charset="0"/>
              </a:rPr>
              <a:t>et al., 2004, </a:t>
            </a:r>
            <a:r>
              <a:rPr lang="it-IT" sz="1200" dirty="0" err="1">
                <a:latin typeface="Calibri" panose="020F0502020204030204" pitchFamily="34" charset="0"/>
              </a:rPr>
              <a:t>Kaplan</a:t>
            </a:r>
            <a:r>
              <a:rPr lang="it-IT" sz="1200" dirty="0">
                <a:latin typeface="Calibri" panose="020F0502020204030204" pitchFamily="34" charset="0"/>
              </a:rPr>
              <a:t> and </a:t>
            </a:r>
            <a:r>
              <a:rPr lang="it-IT" sz="1200" dirty="0" err="1">
                <a:latin typeface="Calibri" panose="020F0502020204030204" pitchFamily="34" charset="0"/>
              </a:rPr>
              <a:t>Lekien</a:t>
            </a:r>
            <a:r>
              <a:rPr lang="it-IT" sz="1200" dirty="0">
                <a:latin typeface="Calibri" panose="020F0502020204030204" pitchFamily="34" charset="0"/>
              </a:rPr>
              <a:t>, </a:t>
            </a:r>
            <a:r>
              <a:rPr lang="it-IT" sz="1200" dirty="0" smtClean="0">
                <a:latin typeface="Calibri" panose="020F0502020204030204" pitchFamily="34" charset="0"/>
              </a:rPr>
              <a:t>2007</a:t>
            </a:r>
          </a:p>
          <a:p>
            <a:r>
              <a:rPr lang="it-IT" sz="1200" dirty="0" smtClean="0">
                <a:latin typeface="Calibri" panose="020F0502020204030204" pitchFamily="34" charset="0"/>
              </a:rPr>
              <a:t>2) </a:t>
            </a:r>
            <a:r>
              <a:rPr lang="it-IT" sz="1200" dirty="0" err="1" smtClean="0">
                <a:latin typeface="Calibri" panose="020F0502020204030204" pitchFamily="34" charset="0"/>
              </a:rPr>
              <a:t>Yaremchuk</a:t>
            </a:r>
            <a:r>
              <a:rPr lang="it-IT" sz="1200" dirty="0" smtClean="0">
                <a:latin typeface="Calibri" panose="020F0502020204030204" pitchFamily="34" charset="0"/>
              </a:rPr>
              <a:t> </a:t>
            </a:r>
            <a:r>
              <a:rPr lang="it-IT" sz="1200" dirty="0">
                <a:latin typeface="Calibri" panose="020F0502020204030204" pitchFamily="34" charset="0"/>
              </a:rPr>
              <a:t>and </a:t>
            </a:r>
            <a:r>
              <a:rPr lang="it-IT" sz="1200" dirty="0" err="1">
                <a:latin typeface="Calibri" panose="020F0502020204030204" pitchFamily="34" charset="0"/>
              </a:rPr>
              <a:t>Sentchev</a:t>
            </a:r>
            <a:r>
              <a:rPr lang="it-IT" sz="1200" dirty="0">
                <a:latin typeface="Calibri" panose="020F0502020204030204" pitchFamily="34" charset="0"/>
              </a:rPr>
              <a:t>, </a:t>
            </a:r>
            <a:r>
              <a:rPr lang="it-IT" sz="1200" dirty="0" smtClean="0">
                <a:latin typeface="Calibri" panose="020F0502020204030204" pitchFamily="34" charset="0"/>
              </a:rPr>
              <a:t>2009</a:t>
            </a:r>
            <a:endParaRPr lang="en-US" sz="1200" dirty="0">
              <a:latin typeface="Calibri" panose="020F0502020204030204" pitchFamily="34" charset="0"/>
            </a:endParaRPr>
          </a:p>
          <a:p>
            <a:r>
              <a:rPr lang="it-IT" sz="1200" dirty="0" smtClean="0">
                <a:latin typeface="Calibri" panose="020F0502020204030204" pitchFamily="34" charset="0"/>
              </a:rPr>
              <a:t> </a:t>
            </a:r>
            <a:endParaRPr lang="it-IT" sz="1200" dirty="0"/>
          </a:p>
        </p:txBody>
      </p:sp>
    </p:spTree>
    <p:extLst>
      <p:ext uri="{BB962C8B-B14F-4D97-AF65-F5344CB8AC3E}">
        <p14:creationId xmlns:p14="http://schemas.microsoft.com/office/powerpoint/2010/main" val="86239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cool.avi">
            <a:hlinkClick r:id="" action="ppaction://media"/>
          </p:cNvPr>
          <p:cNvPicPr>
            <a:picLocks noRot="1" noChangeAspect="1"/>
          </p:cNvPicPr>
          <p:nvPr>
            <a:videoFile r:link="rId1"/>
          </p:nvPr>
        </p:nvPicPr>
        <p:blipFill rotWithShape="1">
          <a:blip r:embed="rId3">
            <a:extLst>
              <a:ext uri="{28A0092B-C50C-407E-A947-70E740481C1C}">
                <a14:useLocalDpi xmlns:a14="http://schemas.microsoft.com/office/drawing/2010/main" val="0"/>
              </a:ext>
            </a:extLst>
          </a:blip>
          <a:srcRect l="29362" t="20161" r="42635" b="23638"/>
          <a:stretch/>
        </p:blipFill>
        <p:spPr bwMode="auto">
          <a:xfrm>
            <a:off x="4821259" y="965435"/>
            <a:ext cx="2549482" cy="206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jmader\AppData\Local\Microsoft\Windows\Temporary Internet Files\Content.Outlook\SPWUH839\prueba_2906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5104" y="1115219"/>
            <a:ext cx="2573450" cy="1916796"/>
          </a:xfrm>
          <a:prstGeom prst="rect">
            <a:avLst/>
          </a:prstGeom>
          <a:noFill/>
          <a:extLst>
            <a:ext uri="{909E8E84-426E-40DD-AFC4-6F175D3DCCD1}">
              <a14:hiddenFill xmlns:a14="http://schemas.microsoft.com/office/drawing/2010/main">
                <a:solidFill>
                  <a:srgbClr val="FFFFFF"/>
                </a:solidFill>
              </a14:hiddenFill>
            </a:ext>
          </a:extLst>
        </p:spPr>
      </p:pic>
      <p:pic>
        <p:nvPicPr>
          <p:cNvPr id="18" name="cool.avi">
            <a:hlinkClick r:id="" action="ppaction://media"/>
          </p:cNvPr>
          <p:cNvPicPr>
            <a:picLocks noRot="1" noChangeAspect="1"/>
          </p:cNvPicPr>
          <p:nvPr>
            <a:videoFile r:link="rId1"/>
          </p:nvPr>
        </p:nvPicPr>
        <p:blipFill rotWithShape="1">
          <a:blip r:embed="rId3">
            <a:extLst>
              <a:ext uri="{28A0092B-C50C-407E-A947-70E740481C1C}">
                <a14:useLocalDpi xmlns:a14="http://schemas.microsoft.com/office/drawing/2010/main" val="0"/>
              </a:ext>
            </a:extLst>
          </a:blip>
          <a:srcRect l="56415" t="16242" r="14631" b="21886"/>
          <a:stretch/>
        </p:blipFill>
        <p:spPr bwMode="auto">
          <a:xfrm>
            <a:off x="7370741" y="831613"/>
            <a:ext cx="2614507" cy="225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3749" y="3525408"/>
            <a:ext cx="4603582" cy="23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fig"/>
          <p:cNvPicPr>
            <a:picLocks noChangeAspect="1" noChangeArrowheads="1"/>
          </p:cNvPicPr>
          <p:nvPr/>
        </p:nvPicPr>
        <p:blipFill>
          <a:blip r:embed="rId6" cstate="print">
            <a:extLst>
              <a:ext uri="{28A0092B-C50C-407E-A947-70E740481C1C}">
                <a14:useLocalDpi xmlns:a14="http://schemas.microsoft.com/office/drawing/2010/main" val="0"/>
              </a:ext>
            </a:extLst>
          </a:blip>
          <a:srcRect l="10249" t="4305" r="13429" b="4636"/>
          <a:stretch>
            <a:fillRect/>
          </a:stretch>
        </p:blipFill>
        <p:spPr bwMode="auto">
          <a:xfrm>
            <a:off x="1789231" y="3868453"/>
            <a:ext cx="1987466" cy="168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9392" y="3670111"/>
            <a:ext cx="4579725" cy="19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5 Rectángulo"/>
          <p:cNvSpPr/>
          <p:nvPr/>
        </p:nvSpPr>
        <p:spPr>
          <a:xfrm>
            <a:off x="2782964" y="5979316"/>
            <a:ext cx="9306153" cy="430887"/>
          </a:xfrm>
          <a:prstGeom prst="rect">
            <a:avLst/>
          </a:prstGeom>
        </p:spPr>
        <p:txBody>
          <a:bodyPr wrap="square">
            <a:spAutoFit/>
          </a:bodyPr>
          <a:lstStyle/>
          <a:p>
            <a:r>
              <a:rPr lang="es-ES" sz="1100" dirty="0" err="1"/>
              <a:t>Solabarrieta</a:t>
            </a:r>
            <a:r>
              <a:rPr lang="es-ES" sz="1100" dirty="0"/>
              <a:t>, L., </a:t>
            </a:r>
            <a:r>
              <a:rPr lang="es-ES" sz="1100" dirty="0" err="1"/>
              <a:t>Frolov</a:t>
            </a:r>
            <a:r>
              <a:rPr lang="es-ES" sz="1100" dirty="0"/>
              <a:t>, S., Cook, M., </a:t>
            </a:r>
            <a:r>
              <a:rPr lang="es-ES" sz="1100" dirty="0" err="1"/>
              <a:t>Paduan,J</a:t>
            </a:r>
            <a:r>
              <a:rPr lang="es-ES" sz="1100" dirty="0"/>
              <a:t>., Rubio, A., </a:t>
            </a:r>
            <a:r>
              <a:rPr lang="es-ES" sz="1100" dirty="0" err="1"/>
              <a:t>González,M</a:t>
            </a:r>
            <a:r>
              <a:rPr lang="es-ES" sz="1100" dirty="0"/>
              <a:t>., Mader, J., Charria, G., 2016. </a:t>
            </a:r>
            <a:r>
              <a:rPr lang="en-US" sz="1100" dirty="0">
                <a:hlinkClick r:id="rId8"/>
              </a:rPr>
              <a:t>Skill assessment of HF radar-derived products for </a:t>
            </a:r>
            <a:r>
              <a:rPr lang="en-US" sz="1100" dirty="0" err="1">
                <a:hlinkClick r:id="rId8"/>
              </a:rPr>
              <a:t>lagrangian</a:t>
            </a:r>
            <a:r>
              <a:rPr lang="en-US" sz="1100" dirty="0">
                <a:hlinkClick r:id="rId8"/>
              </a:rPr>
              <a:t> simulations in the Bay of Biscay.</a:t>
            </a:r>
            <a:r>
              <a:rPr lang="en-US" sz="1100" dirty="0"/>
              <a:t> J. Atmos. Oceanic Technol., 0, </a:t>
            </a:r>
            <a:r>
              <a:rPr lang="en-US" sz="1100" dirty="0" err="1"/>
              <a:t>doi</a:t>
            </a:r>
            <a:r>
              <a:rPr lang="en-US" sz="1100" dirty="0"/>
              <a:t>: 10.1175/JTECH-D-16-0045.1</a:t>
            </a:r>
            <a:endParaRPr lang="es-ES" sz="1100" dirty="0"/>
          </a:p>
        </p:txBody>
      </p:sp>
      <p:sp>
        <p:nvSpPr>
          <p:cNvPr id="23" name="Rettangolo 1"/>
          <p:cNvSpPr/>
          <p:nvPr/>
        </p:nvSpPr>
        <p:spPr>
          <a:xfrm>
            <a:off x="1808699" y="228600"/>
            <a:ext cx="9956581" cy="517065"/>
          </a:xfrm>
          <a:prstGeom prst="rect">
            <a:avLst/>
          </a:prstGeom>
        </p:spPr>
        <p:txBody>
          <a:bodyPr wrap="square">
            <a:spAutoFit/>
          </a:bodyPr>
          <a:lstStyle/>
          <a:p>
            <a:pPr indent="228600">
              <a:lnSpc>
                <a:spcPct val="115000"/>
              </a:lnSpc>
            </a:pP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WP3: HFR </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Products </a:t>
            </a: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development</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7282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video>
              <p:cMediaNode vol="80000">
                <p:cTn id="2" fill="hold" display="0">
                  <p:stCondLst>
                    <p:cond delay="indefinite"/>
                  </p:stCondLst>
                </p:cTn>
                <p:tgtEl>
                  <p:spTgt spid="13"/>
                </p:tgtEl>
              </p:cMediaNode>
            </p:video>
            <p:video>
              <p:cMediaNode vol="80000">
                <p:cTn id="3" fill="hold" display="0">
                  <p:stCondLst>
                    <p:cond delay="indefinite"/>
                  </p:stCondLst>
                </p:cTn>
                <p:tgtEl>
                  <p:spTgt spid="1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mader\AppData\Local\Microsoft\Windows\Temporary Internet Files\Content.Outlook\KDL6RHH4\Imagen1 (3).tif"/>
          <p:cNvPicPr>
            <a:picLocks noChangeAspect="1" noChangeArrowheads="1"/>
          </p:cNvPicPr>
          <p:nvPr/>
        </p:nvPicPr>
        <p:blipFill rotWithShape="1">
          <a:blip r:embed="rId2">
            <a:extLst>
              <a:ext uri="{28A0092B-C50C-407E-A947-70E740481C1C}">
                <a14:useLocalDpi xmlns:a14="http://schemas.microsoft.com/office/drawing/2010/main" val="0"/>
              </a:ext>
            </a:extLst>
          </a:blip>
          <a:srcRect t="4201" b="11787"/>
          <a:stretch/>
        </p:blipFill>
        <p:spPr bwMode="auto">
          <a:xfrm>
            <a:off x="1307868" y="1"/>
            <a:ext cx="1088413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2 Recortar rectángulo de esquina diagonal"/>
          <p:cNvSpPr>
            <a:spLocks/>
          </p:cNvSpPr>
          <p:nvPr/>
        </p:nvSpPr>
        <p:spPr>
          <a:xfrm>
            <a:off x="0" y="0"/>
            <a:ext cx="1600200" cy="6225019"/>
          </a:xfrm>
          <a:prstGeom prst="snip2DiagRect">
            <a:avLst/>
          </a:prstGeom>
          <a:gradFill flip="none" rotWithShape="1">
            <a:gsLst>
              <a:gs pos="0">
                <a:schemeClr val="accent6"/>
              </a:gs>
              <a:gs pos="50000">
                <a:schemeClr val="accent6">
                  <a:lumMod val="60000"/>
                  <a:lumOff val="40000"/>
                </a:schemeClr>
              </a:gs>
              <a:gs pos="100000">
                <a:schemeClr val="bg1"/>
              </a:gs>
            </a:gsLst>
            <a:lin ang="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a:solidFill>
                  <a:srgbClr val="000000"/>
                </a:solidFill>
                <a:effectLst/>
                <a:latin typeface="Times New Roman" panose="02020603050405020304" pitchFamily="18" charset="0"/>
                <a:ea typeface="Times New Roman" panose="02020603050405020304" pitchFamily="18" charset="0"/>
              </a:rPr>
              <a:t> </a:t>
            </a:r>
            <a:endParaRPr lang="it-IT" sz="1200">
              <a:solidFill>
                <a:srgbClr val="000000"/>
              </a:solidFill>
              <a:effectLst/>
              <a:latin typeface="Times New Roman" panose="02020603050405020304" pitchFamily="18" charset="0"/>
              <a:ea typeface="Times New Roman" panose="02020603050405020304" pitchFamily="18" charset="0"/>
            </a:endParaRP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sp>
        <p:nvSpPr>
          <p:cNvPr id="3" name="CasellaDiTesto 2"/>
          <p:cNvSpPr txBox="1"/>
          <p:nvPr/>
        </p:nvSpPr>
        <p:spPr>
          <a:xfrm>
            <a:off x="3394130" y="914399"/>
            <a:ext cx="8211091" cy="2092881"/>
          </a:xfrm>
          <a:prstGeom prst="rect">
            <a:avLst/>
          </a:prstGeom>
          <a:noFill/>
        </p:spPr>
        <p:txBody>
          <a:bodyPr wrap="square" rtlCol="0">
            <a:spAutoFit/>
          </a:bodyPr>
          <a:lstStyle/>
          <a:p>
            <a:pPr>
              <a:spcBef>
                <a:spcPts val="1200"/>
              </a:spcBef>
            </a:pPr>
            <a:r>
              <a:rPr lang="it-IT" sz="2800" b="1" dirty="0">
                <a:solidFill>
                  <a:schemeClr val="bg1"/>
                </a:solidFill>
              </a:rPr>
              <a:t>	Outline</a:t>
            </a:r>
            <a:endParaRPr lang="it-IT" b="1" dirty="0">
              <a:solidFill>
                <a:schemeClr val="bg1"/>
              </a:solidFill>
            </a:endParaRPr>
          </a:p>
          <a:p>
            <a:pPr marL="1257300" lvl="2" indent="-342900">
              <a:spcBef>
                <a:spcPts val="1200"/>
              </a:spcBef>
              <a:buFont typeface="+mj-lt"/>
              <a:buAutoNum type="arabicPeriod"/>
            </a:pPr>
            <a:r>
              <a:rPr lang="it-IT" sz="2400" b="1" dirty="0" smtClean="0">
                <a:solidFill>
                  <a:schemeClr val="bg1"/>
                </a:solidFill>
              </a:rPr>
              <a:t>INCREASE </a:t>
            </a:r>
            <a:r>
              <a:rPr lang="it-IT" sz="2400" b="1" dirty="0">
                <a:solidFill>
                  <a:schemeClr val="bg1"/>
                </a:solidFill>
              </a:rPr>
              <a:t>objectives and work plan</a:t>
            </a:r>
          </a:p>
          <a:p>
            <a:pPr marL="1257300" lvl="2" indent="-342900">
              <a:spcBef>
                <a:spcPts val="1200"/>
              </a:spcBef>
              <a:buFont typeface="+mj-lt"/>
              <a:buAutoNum type="arabicPeriod"/>
            </a:pPr>
            <a:r>
              <a:rPr lang="it-IT" sz="2400" b="1" dirty="0">
                <a:solidFill>
                  <a:schemeClr val="bg1"/>
                </a:solidFill>
              </a:rPr>
              <a:t>Progress (methods, results and communication)</a:t>
            </a:r>
          </a:p>
          <a:p>
            <a:pPr marL="1257300" lvl="2" indent="-342900">
              <a:spcBef>
                <a:spcPts val="1200"/>
              </a:spcBef>
              <a:buFont typeface="+mj-lt"/>
              <a:buAutoNum type="arabicPeriod"/>
            </a:pPr>
            <a:r>
              <a:rPr lang="it-IT" sz="2400" b="1" dirty="0">
                <a:solidFill>
                  <a:schemeClr val="bg1"/>
                </a:solidFill>
              </a:rPr>
              <a:t>Transfer </a:t>
            </a:r>
            <a:r>
              <a:rPr lang="it-IT" sz="2400" b="1" dirty="0" err="1">
                <a:solidFill>
                  <a:schemeClr val="bg1"/>
                </a:solidFill>
              </a:rPr>
              <a:t>towards</a:t>
            </a:r>
            <a:r>
              <a:rPr lang="it-IT" sz="2400" b="1" dirty="0">
                <a:solidFill>
                  <a:schemeClr val="bg1"/>
                </a:solidFill>
              </a:rPr>
              <a:t> </a:t>
            </a:r>
            <a:r>
              <a:rPr lang="it-IT" sz="2400" b="1" dirty="0" smtClean="0">
                <a:solidFill>
                  <a:schemeClr val="bg1"/>
                </a:solidFill>
              </a:rPr>
              <a:t>CMEMS</a:t>
            </a:r>
            <a:endParaRPr lang="it-IT" sz="2400" b="1" dirty="0">
              <a:solidFill>
                <a:schemeClr val="bg1"/>
              </a:solidFill>
            </a:endParaRPr>
          </a:p>
        </p:txBody>
      </p:sp>
      <p:pic>
        <p:nvPicPr>
          <p:cNvPr id="10" name="Image 0" descr="Diapositive1.jpg"/>
          <p:cNvPicPr/>
          <p:nvPr/>
        </p:nvPicPr>
        <p:blipFill rotWithShape="1">
          <a:blip r:embed="rId3" cstate="print">
            <a:extLst>
              <a:ext uri="{28A0092B-C50C-407E-A947-70E740481C1C}">
                <a14:useLocalDpi xmlns:a14="http://schemas.microsoft.com/office/drawing/2010/main" val="0"/>
              </a:ext>
            </a:extLst>
          </a:blip>
          <a:srcRect t="10053" r="49374"/>
          <a:stretch/>
        </p:blipFill>
        <p:spPr bwMode="auto">
          <a:xfrm>
            <a:off x="169029" y="6225019"/>
            <a:ext cx="2369185" cy="598805"/>
          </a:xfrm>
          <a:prstGeom prst="rect">
            <a:avLst/>
          </a:prstGeom>
          <a:ln>
            <a:noFill/>
          </a:ln>
          <a:extLst>
            <a:ext uri="{53640926-AAD7-44D8-BBD7-CCE9431645EC}">
              <a14:shadowObscured xmlns:a14="http://schemas.microsoft.com/office/drawing/2010/main"/>
            </a:ext>
          </a:extLst>
        </p:spPr>
      </p:pic>
      <p:sp>
        <p:nvSpPr>
          <p:cNvPr id="11" name="21 Cuadro de texto"/>
          <p:cNvSpPr txBox="1">
            <a:spLocks/>
          </p:cNvSpPr>
          <p:nvPr/>
        </p:nvSpPr>
        <p:spPr>
          <a:xfrm>
            <a:off x="2765751" y="6275704"/>
            <a:ext cx="4733925" cy="6000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a:solidFill>
                  <a:schemeClr val="bg1"/>
                </a:solidFill>
                <a:effectLst/>
                <a:latin typeface="Cambria" panose="02040503050406030204" pitchFamily="18" charset="0"/>
                <a:ea typeface="Times New Roman" panose="02020603050405020304" pitchFamily="18" charset="0"/>
              </a:rPr>
              <a:t>CMEMS Service Evolution 21-SE-CALL1</a:t>
            </a:r>
            <a:endParaRPr lang="it-IT" sz="1200" dirty="0">
              <a:solidFill>
                <a:schemeClr val="bg1"/>
              </a:solidFill>
              <a:effectLst/>
              <a:latin typeface="Times New Roman" panose="02020603050405020304" pitchFamily="18" charset="0"/>
              <a:ea typeface="Times New Roman" panose="02020603050405020304" pitchFamily="18" charset="0"/>
            </a:endParaRPr>
          </a:p>
          <a:p>
            <a:pPr>
              <a:spcAft>
                <a:spcPts val="0"/>
              </a:spcAft>
            </a:pPr>
            <a:r>
              <a:rPr lang="en-US" sz="1000" b="1" dirty="0">
                <a:solidFill>
                  <a:schemeClr val="bg1"/>
                </a:solidFill>
                <a:effectLst/>
                <a:latin typeface="Cambria" panose="02040503050406030204" pitchFamily="18" charset="0"/>
                <a:ea typeface="Times New Roman" panose="02020603050405020304" pitchFamily="18" charset="0"/>
              </a:rPr>
              <a:t>Lot5: INCREASE project</a:t>
            </a:r>
            <a:endParaRPr lang="it-IT" sz="1200" dirty="0">
              <a:solidFill>
                <a:schemeClr val="bg1"/>
              </a:solidFill>
              <a:effectLst/>
              <a:latin typeface="Times New Roman" panose="02020603050405020304" pitchFamily="18" charset="0"/>
              <a:ea typeface="Times New Roman" panose="02020603050405020304" pitchFamily="18" charset="0"/>
            </a:endParaRPr>
          </a:p>
          <a:p>
            <a:pPr>
              <a:spcAft>
                <a:spcPts val="0"/>
              </a:spcAft>
            </a:pPr>
            <a:r>
              <a:rPr lang="en-US" sz="800" b="1" dirty="0">
                <a:solidFill>
                  <a:schemeClr val="bg1"/>
                </a:solidFill>
                <a:effectLst/>
                <a:latin typeface="Cambria" panose="02040503050406030204" pitchFamily="18" charset="0"/>
                <a:ea typeface="Times New Roman" panose="02020603050405020304" pitchFamily="18" charset="0"/>
              </a:rPr>
              <a:t>Innovation and Networking for the integration of Coastal Radars into European </a:t>
            </a:r>
            <a:r>
              <a:rPr lang="en-US" sz="800" b="1" dirty="0" err="1">
                <a:solidFill>
                  <a:schemeClr val="bg1"/>
                </a:solidFill>
                <a:effectLst/>
                <a:latin typeface="Cambria" panose="02040503050406030204" pitchFamily="18" charset="0"/>
                <a:ea typeface="Times New Roman" panose="02020603050405020304" pitchFamily="18" charset="0"/>
              </a:rPr>
              <a:t>mArine</a:t>
            </a:r>
            <a:r>
              <a:rPr lang="en-US" sz="800" b="1" dirty="0">
                <a:solidFill>
                  <a:schemeClr val="bg1"/>
                </a:solidFill>
                <a:effectLst/>
                <a:latin typeface="Cambria" panose="02040503050406030204" pitchFamily="18" charset="0"/>
                <a:ea typeface="Times New Roman" panose="02020603050405020304" pitchFamily="18" charset="0"/>
              </a:rPr>
              <a:t> </a:t>
            </a:r>
            <a:r>
              <a:rPr lang="en-US" sz="800" b="1" dirty="0" err="1">
                <a:solidFill>
                  <a:schemeClr val="bg1"/>
                </a:solidFill>
                <a:effectLst/>
                <a:latin typeface="Cambria" panose="02040503050406030204" pitchFamily="18" charset="0"/>
                <a:ea typeface="Times New Roman" panose="02020603050405020304" pitchFamily="18" charset="0"/>
              </a:rPr>
              <a:t>SErvices</a:t>
            </a:r>
            <a:endParaRPr lang="it-IT" sz="1200" dirty="0">
              <a:solidFill>
                <a:schemeClr val="bg1"/>
              </a:solidFill>
              <a:effectLst/>
              <a:latin typeface="Times New Roman" panose="02020603050405020304" pitchFamily="18" charset="0"/>
              <a:ea typeface="Times New Roman" panose="02020603050405020304" pitchFamily="18" charset="0"/>
            </a:endParaRPr>
          </a:p>
          <a:p>
            <a:pPr>
              <a:spcAft>
                <a:spcPts val="0"/>
              </a:spcAft>
            </a:pPr>
            <a:r>
              <a:rPr lang="en-US" sz="1000" b="1" dirty="0">
                <a:solidFill>
                  <a:schemeClr val="bg1"/>
                </a:solidFill>
                <a:effectLst/>
                <a:latin typeface="Cambria" panose="02040503050406030204" pitchFamily="18" charset="0"/>
                <a:ea typeface="Times New Roman" panose="02020603050405020304" pitchFamily="18" charset="0"/>
              </a:rPr>
              <a:t> </a:t>
            </a:r>
            <a:endParaRPr lang="it-IT" sz="1200" dirty="0">
              <a:solidFill>
                <a:schemeClr val="bg1"/>
              </a:solidFill>
              <a:effectLst/>
              <a:latin typeface="Times New Roman" panose="02020603050405020304" pitchFamily="18" charset="0"/>
              <a:ea typeface="Times New Roman" panose="02020603050405020304" pitchFamily="18" charset="0"/>
            </a:endParaRPr>
          </a:p>
        </p:txBody>
      </p:sp>
      <p:pic>
        <p:nvPicPr>
          <p:cNvPr id="12"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82" y="73595"/>
            <a:ext cx="1516513" cy="1516513"/>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1" y="1674812"/>
            <a:ext cx="1600200" cy="2816156"/>
          </a:xfrm>
          <a:prstGeom prst="rect">
            <a:avLst/>
          </a:prstGeom>
        </p:spPr>
        <p:txBody>
          <a:bodyPr wrap="square" lIns="36000" rIns="36000">
            <a:spAutoFit/>
          </a:bodyPr>
          <a:lstStyle/>
          <a:p>
            <a:pPr algn="ctr">
              <a:spcAft>
                <a:spcPts val="0"/>
              </a:spcAft>
            </a:pPr>
            <a:r>
              <a:rPr lang="en-US" sz="1400" b="1" dirty="0">
                <a:solidFill>
                  <a:srgbClr val="17365D"/>
                </a:solidFill>
                <a:latin typeface="Arial" panose="020B0604020202020204" pitchFamily="34" charset="0"/>
                <a:ea typeface="Arial" panose="020B0604020202020204" pitchFamily="34" charset="0"/>
                <a:cs typeface="FrankRuehl" panose="020E0503060101010101" pitchFamily="34" charset="-79"/>
              </a:rPr>
              <a:t>THE COPERNICUS MARINE WEEK </a:t>
            </a:r>
            <a:endParaRPr lang="it-IT" sz="1400" dirty="0">
              <a:solidFill>
                <a:srgbClr val="000000"/>
              </a:solidFill>
              <a:latin typeface="Times New Roman" panose="02020603050405020304" pitchFamily="18" charset="0"/>
              <a:ea typeface="Times New Roman" panose="02020603050405020304" pitchFamily="18" charset="0"/>
            </a:endParaRPr>
          </a:p>
          <a:p>
            <a:pPr algn="ctr">
              <a:spcAft>
                <a:spcPts val="600"/>
              </a:spcAft>
            </a:pPr>
            <a:endParaRPr lang="it-IT" sz="1400" dirty="0">
              <a:solidFill>
                <a:srgbClr val="000000"/>
              </a:solidFill>
              <a:latin typeface="Times New Roman" panose="02020603050405020304" pitchFamily="18" charset="0"/>
              <a:ea typeface="Times New Roman" panose="02020603050405020304" pitchFamily="18" charset="0"/>
            </a:endParaRPr>
          </a:p>
          <a:p>
            <a:pPr algn="ctr">
              <a:spcAft>
                <a:spcPts val="600"/>
              </a:spcAft>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Brussels,</a:t>
            </a:r>
          </a:p>
          <a:p>
            <a:pPr algn="ctr">
              <a:spcAft>
                <a:spcPts val="600"/>
              </a:spcAft>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26</a:t>
            </a:r>
            <a:r>
              <a:rPr lang="en-US" sz="1200" b="1" baseline="30000" dirty="0">
                <a:solidFill>
                  <a:srgbClr val="17365D"/>
                </a:solidFill>
                <a:latin typeface="Arial" panose="020B0604020202020204" pitchFamily="34" charset="0"/>
                <a:ea typeface="Arial" panose="020B0604020202020204" pitchFamily="34" charset="0"/>
                <a:cs typeface="FrankRuehl" panose="020E0503060101010101" pitchFamily="34" charset="-79"/>
              </a:rPr>
              <a:t> </a:t>
            </a: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September 2017</a:t>
            </a:r>
          </a:p>
          <a:p>
            <a:pPr algn="ctr">
              <a:spcAft>
                <a:spcPts val="600"/>
              </a:spcAft>
            </a:pPr>
            <a:endParaRPr lang="en-US" sz="1200" b="1" dirty="0">
              <a:solidFill>
                <a:srgbClr val="17365D"/>
              </a:solidFill>
              <a:latin typeface="Arial" panose="020B0604020202020204" pitchFamily="34" charset="0"/>
              <a:ea typeface="Times New Roman" panose="02020603050405020304" pitchFamily="18" charset="0"/>
              <a:cs typeface="FrankRuehl" panose="020E0503060101010101" pitchFamily="34" charset="-79"/>
            </a:endParaRPr>
          </a:p>
          <a:p>
            <a:pPr lvl="0" algn="ctr">
              <a:spcAft>
                <a:spcPts val="600"/>
              </a:spcAft>
              <a:defRPr/>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DAY 2 Session</a:t>
            </a:r>
          </a:p>
          <a:p>
            <a:pPr lvl="0" algn="ctr">
              <a:spcAft>
                <a:spcPts val="600"/>
              </a:spcAft>
              <a:defRPr/>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9:00-13:00</a:t>
            </a:r>
          </a:p>
          <a:p>
            <a:pPr lvl="0" algn="ctr">
              <a:spcAft>
                <a:spcPts val="600"/>
              </a:spcAft>
              <a:defRPr/>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HF Radar in Europe</a:t>
            </a:r>
          </a:p>
          <a:p>
            <a:pPr algn="ctr">
              <a:spcAft>
                <a:spcPts val="600"/>
              </a:spcAft>
            </a:pPr>
            <a:endParaRPr lang="it-IT" sz="1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9055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sp>
        <p:nvSpPr>
          <p:cNvPr id="12" name="Rettangolo 1"/>
          <p:cNvSpPr/>
          <p:nvPr/>
        </p:nvSpPr>
        <p:spPr>
          <a:xfrm>
            <a:off x="1808699" y="228600"/>
            <a:ext cx="10590961" cy="517065"/>
          </a:xfrm>
          <a:prstGeom prst="rect">
            <a:avLst/>
          </a:prstGeom>
        </p:spPr>
        <p:txBody>
          <a:bodyPr wrap="square">
            <a:spAutoFit/>
          </a:bodyPr>
          <a:lstStyle/>
          <a:p>
            <a:pPr indent="228600">
              <a:lnSpc>
                <a:spcPct val="115000"/>
              </a:lnSpc>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WP4: HFR Node</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sp>
        <p:nvSpPr>
          <p:cNvPr id="13" name="Rectangle 324"/>
          <p:cNvSpPr>
            <a:spLocks noChangeArrowheads="1"/>
          </p:cNvSpPr>
          <p:nvPr/>
        </p:nvSpPr>
        <p:spPr bwMode="auto">
          <a:xfrm>
            <a:off x="2084832" y="1828800"/>
            <a:ext cx="9826752" cy="432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algn="just" defTabSz="862013">
              <a:defRPr/>
            </a:pPr>
            <a:r>
              <a:rPr lang="en-US" sz="1600" b="1" i="1" dirty="0" smtClean="0">
                <a:cs typeface="Arial" panose="020B0604020202020204" pitchFamily="34" charset="0"/>
              </a:rPr>
              <a:t>HFR Data Production:</a:t>
            </a:r>
          </a:p>
          <a:p>
            <a:pPr marL="171450" indent="-171450" algn="just" defTabSz="862013">
              <a:buFont typeface="Arial" pitchFamily="34" charset="0"/>
              <a:buChar char="•"/>
              <a:defRPr/>
            </a:pPr>
            <a:r>
              <a:rPr lang="en-US" sz="1600" dirty="0" smtClean="0">
                <a:solidFill>
                  <a:srgbClr val="00B050"/>
                </a:solidFill>
                <a:cs typeface="Arial" panose="020B0604020202020204" pitchFamily="34" charset="0"/>
              </a:rPr>
              <a:t>Data Production:  </a:t>
            </a:r>
            <a:r>
              <a:rPr lang="en-US" sz="1600" dirty="0" smtClean="0">
                <a:cs typeface="Arial" panose="020B0604020202020204" pitchFamily="34" charset="0"/>
              </a:rPr>
              <a:t>run HFR site or assemble HFR data</a:t>
            </a:r>
          </a:p>
          <a:p>
            <a:pPr marL="171450" indent="-171450" algn="just" defTabSz="862013">
              <a:buFont typeface="Arial" pitchFamily="34" charset="0"/>
              <a:buChar char="•"/>
              <a:defRPr/>
            </a:pPr>
            <a:r>
              <a:rPr lang="en-US" sz="1600" dirty="0" smtClean="0">
                <a:solidFill>
                  <a:srgbClr val="00B050"/>
                </a:solidFill>
                <a:cs typeface="Arial" panose="020B0604020202020204" pitchFamily="34" charset="0"/>
              </a:rPr>
              <a:t>Quality </a:t>
            </a:r>
            <a:r>
              <a:rPr lang="en-US" sz="1600" dirty="0">
                <a:solidFill>
                  <a:srgbClr val="00B050"/>
                </a:solidFill>
                <a:cs typeface="Arial" panose="020B0604020202020204" pitchFamily="34" charset="0"/>
              </a:rPr>
              <a:t>control: </a:t>
            </a:r>
            <a:r>
              <a:rPr lang="en-US" sz="1600" dirty="0">
                <a:cs typeface="Arial" panose="020B0604020202020204" pitchFamily="34" charset="0"/>
              </a:rPr>
              <a:t>apply automatic quality controls that have been </a:t>
            </a:r>
            <a:r>
              <a:rPr lang="en-US" sz="1600" dirty="0" smtClean="0">
                <a:cs typeface="Arial" panose="020B0604020202020204" pitchFamily="34" charset="0"/>
              </a:rPr>
              <a:t>agreed</a:t>
            </a:r>
          </a:p>
          <a:p>
            <a:pPr marL="171450" indent="-171450" algn="just" defTabSz="862013">
              <a:buFont typeface="Arial" pitchFamily="34" charset="0"/>
              <a:buChar char="•"/>
              <a:defRPr/>
            </a:pPr>
            <a:endParaRPr lang="en-US" sz="1600" b="1" i="1" dirty="0" smtClean="0">
              <a:cs typeface="Arial" panose="020B0604020202020204" pitchFamily="34" charset="0"/>
            </a:endParaRPr>
          </a:p>
          <a:p>
            <a:pPr algn="just" defTabSz="862013">
              <a:defRPr/>
            </a:pPr>
            <a:r>
              <a:rPr lang="en-US" sz="1600" b="1" i="1" dirty="0" smtClean="0">
                <a:cs typeface="Arial" panose="020B0604020202020204" pitchFamily="34" charset="0"/>
              </a:rPr>
              <a:t>HFR </a:t>
            </a:r>
            <a:r>
              <a:rPr lang="en-US" sz="1600" b="1" i="1" dirty="0" smtClean="0">
                <a:cs typeface="Arial" panose="020B0604020202020204" pitchFamily="34" charset="0"/>
              </a:rPr>
              <a:t>Node:</a:t>
            </a:r>
            <a:endParaRPr lang="en-US" sz="1600" b="1" i="1" dirty="0">
              <a:cs typeface="Arial" panose="020B0604020202020204" pitchFamily="34" charset="0"/>
            </a:endParaRPr>
          </a:p>
          <a:p>
            <a:pPr marL="171450" indent="-171450" algn="just" defTabSz="862013">
              <a:buFont typeface="Arial" pitchFamily="34" charset="0"/>
              <a:buChar char="•"/>
              <a:defRPr/>
            </a:pPr>
            <a:r>
              <a:rPr lang="en-US" sz="1600" dirty="0" smtClean="0">
                <a:solidFill>
                  <a:srgbClr val="00B050"/>
                </a:solidFill>
                <a:cs typeface="Arial" panose="020B0604020202020204" pitchFamily="34" charset="0"/>
              </a:rPr>
              <a:t>Acquire Data: </a:t>
            </a:r>
            <a:r>
              <a:rPr lang="en-US" sz="1600" dirty="0">
                <a:cs typeface="Arial" panose="020B0604020202020204" pitchFamily="34" charset="0"/>
              </a:rPr>
              <a:t>g</a:t>
            </a:r>
            <a:r>
              <a:rPr lang="en-US" sz="1600" dirty="0" smtClean="0">
                <a:cs typeface="Arial" panose="020B0604020202020204" pitchFamily="34" charset="0"/>
              </a:rPr>
              <a:t>ather </a:t>
            </a:r>
            <a:r>
              <a:rPr lang="en-US" sz="1600" dirty="0">
                <a:cs typeface="Arial" panose="020B0604020202020204" pitchFamily="34" charset="0"/>
              </a:rPr>
              <a:t>available HF Radar data though collaboration with regional and national partners</a:t>
            </a:r>
            <a:r>
              <a:rPr lang="en-US" sz="1600" dirty="0" smtClean="0">
                <a:cs typeface="Arial" panose="020B0604020202020204" pitchFamily="34" charset="0"/>
              </a:rPr>
              <a:t>. </a:t>
            </a:r>
            <a:endParaRPr lang="en-US" sz="1600" dirty="0" smtClean="0">
              <a:cs typeface="Arial" panose="020B0604020202020204" pitchFamily="34" charset="0"/>
            </a:endParaRPr>
          </a:p>
          <a:p>
            <a:pPr marL="742950" lvl="1" indent="-285750">
              <a:buFont typeface="Arial" panose="020B0604020202020204" pitchFamily="34" charset="0"/>
              <a:buChar char="•"/>
            </a:pPr>
            <a:r>
              <a:rPr lang="en-GB" sz="1600" dirty="0"/>
              <a:t>If the data provider can set up the data flow according the defined standards, the regional coordinator only has to link and include the new catalogue and data stream</a:t>
            </a:r>
          </a:p>
          <a:p>
            <a:pPr marL="742950" lvl="1" indent="-285750">
              <a:buFont typeface="Arial" panose="020B0604020202020204" pitchFamily="34" charset="0"/>
              <a:buChar char="•"/>
            </a:pPr>
            <a:r>
              <a:rPr lang="en-GB" sz="1600" dirty="0"/>
              <a:t>If the data provider cannot setup the data flow (because of lack of experience, technical capacity </a:t>
            </a:r>
            <a:r>
              <a:rPr lang="en-GB" sz="1600" dirty="0" err="1"/>
              <a:t>etc</a:t>
            </a:r>
            <a:r>
              <a:rPr lang="en-GB" sz="1600" dirty="0"/>
              <a:t>), the regional coordinator has to work on harvesting the data from the provider, harmonize and format these data and make them available from the regional catalogue</a:t>
            </a:r>
            <a:endParaRPr lang="en-US" sz="1600" dirty="0" smtClean="0">
              <a:cs typeface="Arial" panose="020B0604020202020204" pitchFamily="34" charset="0"/>
            </a:endParaRPr>
          </a:p>
          <a:p>
            <a:pPr marL="171450" indent="-171450" algn="just" defTabSz="862013">
              <a:buFont typeface="Arial" pitchFamily="34" charset="0"/>
              <a:buChar char="•"/>
              <a:defRPr/>
            </a:pPr>
            <a:r>
              <a:rPr lang="en-US" sz="1600" dirty="0" smtClean="0">
                <a:solidFill>
                  <a:srgbClr val="00B050"/>
                </a:solidFill>
                <a:cs typeface="Arial" panose="020B0604020202020204" pitchFamily="34" charset="0"/>
              </a:rPr>
              <a:t>Data format and naming harmonization</a:t>
            </a:r>
          </a:p>
          <a:p>
            <a:pPr marL="171450" indent="-171450" algn="just" defTabSz="862013">
              <a:buFont typeface="Arial" pitchFamily="34" charset="0"/>
              <a:buChar char="•"/>
              <a:defRPr/>
            </a:pPr>
            <a:r>
              <a:rPr lang="en-US" sz="1600" dirty="0" smtClean="0">
                <a:solidFill>
                  <a:srgbClr val="00B050"/>
                </a:solidFill>
                <a:cs typeface="Arial" panose="020B0604020202020204" pitchFamily="34" charset="0"/>
              </a:rPr>
              <a:t>Validation/Assessment</a:t>
            </a:r>
            <a:r>
              <a:rPr lang="en-US" sz="1600" dirty="0">
                <a:solidFill>
                  <a:srgbClr val="00B050"/>
                </a:solidFill>
                <a:cs typeface="Arial" panose="020B0604020202020204" pitchFamily="34" charset="0"/>
              </a:rPr>
              <a:t>:</a:t>
            </a:r>
            <a:r>
              <a:rPr lang="en-US" sz="1600" dirty="0">
                <a:cs typeface="Arial" panose="020B0604020202020204" pitchFamily="34" charset="0"/>
              </a:rPr>
              <a:t> Assess the consistency of the data over a period of time and an area to detect data that are not coherent with their neighbors but could not be detected by automatic QC. </a:t>
            </a:r>
          </a:p>
          <a:p>
            <a:pPr algn="just" defTabSz="862013">
              <a:defRPr/>
            </a:pPr>
            <a:endParaRPr lang="en-US" sz="1600" b="1" i="1" dirty="0" smtClean="0">
              <a:cs typeface="Arial" panose="020B0604020202020204" pitchFamily="34" charset="0"/>
            </a:endParaRPr>
          </a:p>
          <a:p>
            <a:pPr algn="just" defTabSz="862013">
              <a:defRPr/>
            </a:pPr>
            <a:r>
              <a:rPr lang="en-US" sz="1600" b="1" i="1" dirty="0" smtClean="0">
                <a:cs typeface="Arial" panose="020B0604020202020204" pitchFamily="34" charset="0"/>
              </a:rPr>
              <a:t>HFR </a:t>
            </a:r>
            <a:r>
              <a:rPr lang="en-US" sz="1600" b="1" i="1" dirty="0">
                <a:cs typeface="Arial" panose="020B0604020202020204" pitchFamily="34" charset="0"/>
              </a:rPr>
              <a:t>Distribution Unit: </a:t>
            </a:r>
          </a:p>
          <a:p>
            <a:pPr marL="171450" indent="-171450" algn="just" defTabSz="862013">
              <a:buFont typeface="Arial" pitchFamily="34" charset="0"/>
              <a:buChar char="•"/>
              <a:defRPr/>
            </a:pPr>
            <a:r>
              <a:rPr lang="en-US" sz="1600" dirty="0" smtClean="0">
                <a:solidFill>
                  <a:srgbClr val="00B050"/>
                </a:solidFill>
                <a:cs typeface="Arial" panose="020B0604020202020204" pitchFamily="34" charset="0"/>
              </a:rPr>
              <a:t>Distribution Unit</a:t>
            </a:r>
            <a:r>
              <a:rPr lang="en-US" sz="1600" dirty="0" smtClean="0">
                <a:cs typeface="Arial" panose="020B0604020202020204" pitchFamily="34" charset="0"/>
              </a:rPr>
              <a:t>: assemble data into an integrated dataset and uniform catalogue, make </a:t>
            </a:r>
            <a:r>
              <a:rPr lang="en-US" sz="1600" dirty="0">
                <a:cs typeface="Arial" panose="020B0604020202020204" pitchFamily="34" charset="0"/>
              </a:rPr>
              <a:t>the data </a:t>
            </a:r>
            <a:r>
              <a:rPr lang="en-US" sz="1600" dirty="0" smtClean="0">
                <a:cs typeface="Arial" panose="020B0604020202020204" pitchFamily="34" charset="0"/>
              </a:rPr>
              <a:t>available in NRT within the European infrastructures </a:t>
            </a:r>
            <a:r>
              <a:rPr lang="en-US" sz="1600" dirty="0" smtClean="0">
                <a:cs typeface="Arial" panose="020B0604020202020204" pitchFamily="34" charset="0"/>
              </a:rPr>
              <a:t>and </a:t>
            </a:r>
            <a:r>
              <a:rPr lang="en-US" sz="1600" dirty="0">
                <a:cs typeface="Arial" panose="020B0604020202020204" pitchFamily="34" charset="0"/>
              </a:rPr>
              <a:t>to the external users.</a:t>
            </a:r>
          </a:p>
        </p:txBody>
      </p:sp>
      <p:sp>
        <p:nvSpPr>
          <p:cNvPr id="14" name="Pentagono 13"/>
          <p:cNvSpPr/>
          <p:nvPr/>
        </p:nvSpPr>
        <p:spPr>
          <a:xfrm>
            <a:off x="4763183" y="680357"/>
            <a:ext cx="2452860" cy="955683"/>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t>HFR Data Center</a:t>
            </a:r>
          </a:p>
          <a:p>
            <a:pPr algn="ctr"/>
            <a:r>
              <a:rPr lang="it-IT" sz="1400" dirty="0" smtClean="0"/>
              <a:t>(data production)</a:t>
            </a:r>
            <a:endParaRPr lang="it-IT" sz="1400" dirty="0"/>
          </a:p>
        </p:txBody>
      </p:sp>
      <p:sp>
        <p:nvSpPr>
          <p:cNvPr id="15" name="Gallone 14"/>
          <p:cNvSpPr/>
          <p:nvPr/>
        </p:nvSpPr>
        <p:spPr>
          <a:xfrm>
            <a:off x="6979563" y="685800"/>
            <a:ext cx="2491935" cy="9556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solidFill>
                  <a:schemeClr val="tx1"/>
                </a:solidFill>
              </a:rPr>
              <a:t>HFR </a:t>
            </a:r>
            <a:r>
              <a:rPr lang="it-IT" sz="1400" dirty="0" err="1" smtClean="0">
                <a:solidFill>
                  <a:schemeClr val="tx1"/>
                </a:solidFill>
              </a:rPr>
              <a:t>Node</a:t>
            </a:r>
            <a:endParaRPr lang="it-IT" sz="1400" dirty="0">
              <a:solidFill>
                <a:schemeClr val="tx1"/>
              </a:solidFill>
            </a:endParaRPr>
          </a:p>
        </p:txBody>
      </p:sp>
      <p:sp>
        <p:nvSpPr>
          <p:cNvPr id="16" name="Gallone 15"/>
          <p:cNvSpPr/>
          <p:nvPr/>
        </p:nvSpPr>
        <p:spPr>
          <a:xfrm>
            <a:off x="9235018" y="685800"/>
            <a:ext cx="2452860" cy="9556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solidFill>
                  <a:schemeClr val="tx1"/>
                </a:solidFill>
              </a:rPr>
              <a:t>HFR Distribution Unit</a:t>
            </a:r>
            <a:endParaRPr lang="it-IT" sz="1400" dirty="0">
              <a:solidFill>
                <a:schemeClr val="tx1"/>
              </a:solidFill>
            </a:endParaRPr>
          </a:p>
        </p:txBody>
      </p:sp>
    </p:spTree>
    <p:extLst>
      <p:ext uri="{BB962C8B-B14F-4D97-AF65-F5344CB8AC3E}">
        <p14:creationId xmlns:p14="http://schemas.microsoft.com/office/powerpoint/2010/main" val="2393127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
          <p:cNvSpPr/>
          <p:nvPr/>
        </p:nvSpPr>
        <p:spPr>
          <a:xfrm>
            <a:off x="1808699" y="228600"/>
            <a:ext cx="10127269" cy="517065"/>
          </a:xfrm>
          <a:prstGeom prst="rect">
            <a:avLst/>
          </a:prstGeom>
        </p:spPr>
        <p:txBody>
          <a:bodyPr wrap="square">
            <a:spAutoFit/>
          </a:bodyPr>
          <a:lstStyle/>
          <a:p>
            <a:pPr indent="228600">
              <a:lnSpc>
                <a:spcPct val="115000"/>
              </a:lnSpc>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WP4: HFR Node</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9" name="Imagen 1">
            <a:extLst>
              <a:ext uri="{FF2B5EF4-FFF2-40B4-BE49-F238E27FC236}">
                <a16:creationId xmlns:a16="http://schemas.microsoft.com/office/drawing/2014/main" id="{F394BCC6-257B-4096-9D74-76A3D14D0204}"/>
              </a:ext>
            </a:extLst>
          </p:cNvPr>
          <p:cNvPicPr>
            <a:picLocks noChangeAspect="1"/>
          </p:cNvPicPr>
          <p:nvPr/>
        </p:nvPicPr>
        <p:blipFill rotWithShape="1">
          <a:blip r:embed="rId2"/>
          <a:srcRect t="10000" b="37575"/>
          <a:stretch/>
        </p:blipFill>
        <p:spPr>
          <a:xfrm>
            <a:off x="3152672" y="3635299"/>
            <a:ext cx="8783296" cy="2877860"/>
          </a:xfrm>
          <a:prstGeom prst="rect">
            <a:avLst/>
          </a:prstGeom>
        </p:spPr>
      </p:pic>
      <p:sp>
        <p:nvSpPr>
          <p:cNvPr id="10" name="Rettangolo 9"/>
          <p:cNvSpPr/>
          <p:nvPr/>
        </p:nvSpPr>
        <p:spPr>
          <a:xfrm>
            <a:off x="2052539" y="1036320"/>
            <a:ext cx="6798853" cy="2308324"/>
          </a:xfrm>
          <a:prstGeom prst="rect">
            <a:avLst/>
          </a:prstGeom>
        </p:spPr>
        <p:txBody>
          <a:bodyPr wrap="square">
            <a:spAutoFit/>
          </a:bodyPr>
          <a:lstStyle/>
          <a:p>
            <a:pPr lvl="1"/>
            <a:r>
              <a:rPr lang="en-US" dirty="0" smtClean="0"/>
              <a:t>Data infrastructure:</a:t>
            </a:r>
          </a:p>
          <a:p>
            <a:pPr lvl="1"/>
            <a:endParaRPr lang="en-US" dirty="0" smtClean="0"/>
          </a:p>
          <a:p>
            <a:pPr marL="742950" lvl="1" indent="-285750">
              <a:buFont typeface="Arial" panose="020B0604020202020204" pitchFamily="34" charset="0"/>
              <a:buChar char="•"/>
            </a:pPr>
            <a:r>
              <a:rPr lang="en-US" dirty="0" smtClean="0"/>
              <a:t>THREDDS data server + </a:t>
            </a:r>
            <a:r>
              <a:rPr lang="en-US" dirty="0"/>
              <a:t>CMEMS INSTAC naming </a:t>
            </a:r>
            <a:r>
              <a:rPr lang="en-US" dirty="0" err="1"/>
              <a:t>conv</a:t>
            </a:r>
            <a:endParaRPr lang="en-US" dirty="0" smtClean="0"/>
          </a:p>
          <a:p>
            <a:pPr marL="1200150" lvl="2" indent="-285750">
              <a:buFont typeface="Arial" panose="020B0604020202020204" pitchFamily="34" charset="0"/>
              <a:buChar char="•"/>
            </a:pPr>
            <a:r>
              <a:rPr lang="en-US" dirty="0" smtClean="0"/>
              <a:t>Last day</a:t>
            </a:r>
            <a:r>
              <a:rPr lang="en-US" dirty="0"/>
              <a:t> </a:t>
            </a:r>
            <a:r>
              <a:rPr lang="en-US" dirty="0" smtClean="0"/>
              <a:t>- </a:t>
            </a:r>
            <a:r>
              <a:rPr lang="it-IT" dirty="0"/>
              <a:t>RR_LATEST_XX_CODE_YYYYMMDD.nc</a:t>
            </a:r>
            <a:endParaRPr lang="en-US" dirty="0" smtClean="0"/>
          </a:p>
          <a:p>
            <a:pPr marL="1200150" lvl="2" indent="-285750">
              <a:buFont typeface="Arial" panose="020B0604020202020204" pitchFamily="34" charset="0"/>
              <a:buChar char="•"/>
            </a:pPr>
            <a:r>
              <a:rPr lang="en-US" dirty="0" smtClean="0"/>
              <a:t>Latest </a:t>
            </a:r>
            <a:r>
              <a:rPr lang="en-US" dirty="0"/>
              <a:t>- RR_LATEST_XX_CODE.nc</a:t>
            </a:r>
            <a:endParaRPr lang="en-US" dirty="0" smtClean="0"/>
          </a:p>
          <a:p>
            <a:pPr marL="1200150" lvl="2" indent="-285750">
              <a:buFont typeface="Arial" panose="020B0604020202020204" pitchFamily="34" charset="0"/>
              <a:buChar char="•"/>
            </a:pPr>
            <a:r>
              <a:rPr lang="en-US" dirty="0" smtClean="0"/>
              <a:t>Monthly </a:t>
            </a:r>
            <a:r>
              <a:rPr lang="en-US" dirty="0"/>
              <a:t>- </a:t>
            </a:r>
            <a:r>
              <a:rPr lang="it-IT" dirty="0"/>
              <a:t>RR_YYYYMM_XX_CODE.nc </a:t>
            </a:r>
            <a:endParaRPr lang="it-IT" dirty="0" smtClean="0"/>
          </a:p>
          <a:p>
            <a:pPr marL="1200150" lvl="2" indent="-285750">
              <a:buFont typeface="Arial" panose="020B0604020202020204" pitchFamily="34" charset="0"/>
              <a:buChar char="•"/>
            </a:pPr>
            <a:r>
              <a:rPr lang="en-US" dirty="0" smtClean="0"/>
              <a:t>History - </a:t>
            </a:r>
            <a:r>
              <a:rPr lang="it-IT" dirty="0"/>
              <a:t> RR_YYYY_XX_CODE.nc </a:t>
            </a:r>
            <a:endParaRPr lang="it-IT" dirty="0" smtClean="0"/>
          </a:p>
          <a:p>
            <a:pPr lvl="2"/>
            <a:r>
              <a:rPr lang="it-IT" dirty="0"/>
              <a:t>	</a:t>
            </a:r>
            <a:r>
              <a:rPr lang="it-IT" dirty="0" smtClean="0"/>
              <a:t>(</a:t>
            </a:r>
            <a:r>
              <a:rPr lang="it-IT" dirty="0"/>
              <a:t>e.g</a:t>
            </a:r>
            <a:r>
              <a:rPr lang="it-IT" dirty="0" smtClean="0"/>
              <a:t>. IR_2016_TL_HR_BasqueHFR.nc </a:t>
            </a:r>
            <a:r>
              <a:rPr lang="it-IT" dirty="0" smtClean="0"/>
              <a:t>)</a:t>
            </a:r>
            <a:endParaRPr lang="en-US" dirty="0" smtClean="0"/>
          </a:p>
        </p:txBody>
      </p:sp>
    </p:spTree>
    <p:extLst>
      <p:ext uri="{BB962C8B-B14F-4D97-AF65-F5344CB8AC3E}">
        <p14:creationId xmlns:p14="http://schemas.microsoft.com/office/powerpoint/2010/main" val="2054604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
          <p:cNvSpPr/>
          <p:nvPr/>
        </p:nvSpPr>
        <p:spPr>
          <a:xfrm>
            <a:off x="1808699" y="228600"/>
            <a:ext cx="10127269" cy="517065"/>
          </a:xfrm>
          <a:prstGeom prst="rect">
            <a:avLst/>
          </a:prstGeom>
        </p:spPr>
        <p:txBody>
          <a:bodyPr wrap="square">
            <a:spAutoFit/>
          </a:bodyPr>
          <a:lstStyle/>
          <a:p>
            <a:pPr indent="228600">
              <a:lnSpc>
                <a:spcPct val="115000"/>
              </a:lnSpc>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WP4: HFR Node</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5"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288" y="963168"/>
            <a:ext cx="9500311" cy="5269539"/>
          </a:xfrm>
          <a:prstGeom prst="rect">
            <a:avLst/>
          </a:prstGeom>
          <a:noFill/>
          <a:ln>
            <a:noFill/>
          </a:ln>
        </p:spPr>
      </p:pic>
      <p:sp>
        <p:nvSpPr>
          <p:cNvPr id="6" name="2 Rectángulo"/>
          <p:cNvSpPr/>
          <p:nvPr/>
        </p:nvSpPr>
        <p:spPr>
          <a:xfrm>
            <a:off x="3750904" y="6232707"/>
            <a:ext cx="7515584" cy="369332"/>
          </a:xfrm>
          <a:prstGeom prst="rect">
            <a:avLst/>
          </a:prstGeom>
        </p:spPr>
        <p:txBody>
          <a:bodyPr wrap="none">
            <a:spAutoFit/>
          </a:bodyPr>
          <a:lstStyle/>
          <a:p>
            <a:r>
              <a:rPr lang="en-US" dirty="0"/>
              <a:t>Details of the INCREASE THREDDS catalogue for a given platform – last 60 days</a:t>
            </a:r>
            <a:endParaRPr lang="es-ES" dirty="0"/>
          </a:p>
        </p:txBody>
      </p:sp>
    </p:spTree>
    <p:extLst>
      <p:ext uri="{BB962C8B-B14F-4D97-AF65-F5344CB8AC3E}">
        <p14:creationId xmlns:p14="http://schemas.microsoft.com/office/powerpoint/2010/main" val="256322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3" name="12 Rectángulo"/>
          <p:cNvSpPr/>
          <p:nvPr/>
        </p:nvSpPr>
        <p:spPr>
          <a:xfrm>
            <a:off x="1949148" y="2250582"/>
            <a:ext cx="6346207" cy="3785652"/>
          </a:xfrm>
          <a:prstGeom prst="rect">
            <a:avLst/>
          </a:prstGeom>
        </p:spPr>
        <p:txBody>
          <a:bodyPr wrap="square">
            <a:spAutoFit/>
          </a:bodyPr>
          <a:lstStyle/>
          <a:p>
            <a:pPr algn="just"/>
            <a:r>
              <a:rPr lang="en-US" sz="1600" dirty="0" smtClean="0"/>
              <a:t>			</a:t>
            </a:r>
          </a:p>
          <a:p>
            <a:pPr algn="just"/>
            <a:r>
              <a:rPr lang="en-US" sz="1600" dirty="0" smtClean="0"/>
              <a:t>This meeting gathered EuroGOOS HFR Task Team members, CMEMS representatives, main HFR technological providers, US and Australian communities representatives and other active European HFR actors (cf. Attendance list in Annex).</a:t>
            </a:r>
          </a:p>
          <a:p>
            <a:pPr algn="just"/>
            <a:endParaRPr lang="en-US" sz="1600" dirty="0"/>
          </a:p>
          <a:p>
            <a:pPr algn="just"/>
            <a:r>
              <a:rPr lang="en-US" sz="1600" dirty="0"/>
              <a:t> The objective of the workshop was to involve that group of experts in:</a:t>
            </a:r>
            <a:endParaRPr lang="es-ES" sz="1600" dirty="0"/>
          </a:p>
          <a:p>
            <a:pPr marL="342900" lvl="0" indent="-342900" algn="just">
              <a:buFont typeface="Arial" panose="020B0604020202020204" pitchFamily="34" charset="0"/>
              <a:buChar char="•"/>
            </a:pPr>
            <a:r>
              <a:rPr lang="en-US" sz="1600" b="1" dirty="0"/>
              <a:t>reviewing the diagnostic</a:t>
            </a:r>
            <a:r>
              <a:rPr lang="en-US" sz="1600" dirty="0"/>
              <a:t> of the present development of European HFR systems (existing systems, operators, existing products);</a:t>
            </a:r>
            <a:endParaRPr lang="es-ES" sz="1600" dirty="0"/>
          </a:p>
          <a:p>
            <a:pPr marL="342900" lvl="0" indent="-342900" algn="just">
              <a:buFont typeface="Arial" panose="020B0604020202020204" pitchFamily="34" charset="0"/>
              <a:buChar char="•"/>
            </a:pPr>
            <a:r>
              <a:rPr lang="en-US" sz="1600" b="1" dirty="0"/>
              <a:t>reviewing and setting methodologies for basic and HFR derived products</a:t>
            </a:r>
            <a:r>
              <a:rPr lang="en-US" sz="1600" dirty="0"/>
              <a:t>;</a:t>
            </a:r>
            <a:endParaRPr lang="es-ES" sz="1600" dirty="0"/>
          </a:p>
          <a:p>
            <a:pPr marL="342900" lvl="0" indent="-342900" algn="just">
              <a:buFont typeface="Arial" panose="020B0604020202020204" pitchFamily="34" charset="0"/>
              <a:buChar char="•"/>
            </a:pPr>
            <a:r>
              <a:rPr lang="en-US" sz="1600" dirty="0"/>
              <a:t>reviewing </a:t>
            </a:r>
            <a:r>
              <a:rPr lang="en-US" sz="1600" b="1" dirty="0"/>
              <a:t>CMEMS needs and objectives </a:t>
            </a:r>
            <a:r>
              <a:rPr lang="en-US" sz="1600" dirty="0"/>
              <a:t>and how HF Radars can fit into them;</a:t>
            </a:r>
            <a:endParaRPr lang="es-ES" sz="1600" dirty="0"/>
          </a:p>
          <a:p>
            <a:pPr marL="342900" lvl="0" indent="-342900" algn="just">
              <a:buFont typeface="Arial" panose="020B0604020202020204" pitchFamily="34" charset="0"/>
              <a:buChar char="•"/>
            </a:pPr>
            <a:r>
              <a:rPr lang="en-US" sz="1600" dirty="0"/>
              <a:t>designing a </a:t>
            </a:r>
            <a:r>
              <a:rPr lang="en-US" sz="1600" b="1" dirty="0"/>
              <a:t>roadmap for the establishment of a European HFR network.</a:t>
            </a:r>
            <a:endParaRPr lang="es-ES" sz="1600" b="1" dirty="0"/>
          </a:p>
        </p:txBody>
      </p:sp>
      <p:graphicFrame>
        <p:nvGraphicFramePr>
          <p:cNvPr id="16" name="15 Tabla"/>
          <p:cNvGraphicFramePr>
            <a:graphicFrameLocks noGrp="1"/>
          </p:cNvGraphicFramePr>
          <p:nvPr>
            <p:extLst>
              <p:ext uri="{D42A27DB-BD31-4B8C-83A1-F6EECF244321}">
                <p14:modId xmlns:p14="http://schemas.microsoft.com/office/powerpoint/2010/main" val="2654677613"/>
              </p:ext>
            </p:extLst>
          </p:nvPr>
        </p:nvGraphicFramePr>
        <p:xfrm>
          <a:off x="8570799" y="831851"/>
          <a:ext cx="3472266" cy="5904081"/>
        </p:xfrm>
        <a:graphic>
          <a:graphicData uri="http://schemas.openxmlformats.org/drawingml/2006/table">
            <a:tbl>
              <a:tblPr firstRow="1" firstCol="1" bandRow="1">
                <a:tableStyleId>{5C22544A-7EE6-4342-B048-85BDC9FD1C3A}</a:tableStyleId>
              </a:tblPr>
              <a:tblGrid>
                <a:gridCol w="1487601">
                  <a:extLst>
                    <a:ext uri="{9D8B030D-6E8A-4147-A177-3AD203B41FA5}">
                      <a16:colId xmlns:a16="http://schemas.microsoft.com/office/drawing/2014/main" val="20000"/>
                    </a:ext>
                  </a:extLst>
                </a:gridCol>
                <a:gridCol w="1984665">
                  <a:extLst>
                    <a:ext uri="{9D8B030D-6E8A-4147-A177-3AD203B41FA5}">
                      <a16:colId xmlns:a16="http://schemas.microsoft.com/office/drawing/2014/main" val="20001"/>
                    </a:ext>
                  </a:extLst>
                </a:gridCol>
              </a:tblGrid>
              <a:tr h="102765">
                <a:tc>
                  <a:txBody>
                    <a:bodyPr/>
                    <a:lstStyle/>
                    <a:p>
                      <a:pPr>
                        <a:spcAft>
                          <a:spcPts val="0"/>
                        </a:spcAft>
                      </a:pPr>
                      <a:r>
                        <a:rPr lang="es-ES" sz="800" dirty="0">
                          <a:effectLst/>
                        </a:rPr>
                        <a:t>NAME</a:t>
                      </a:r>
                      <a:endParaRPr lang="es-ES" sz="800" dirty="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INSTITUTION</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0"/>
                  </a:ext>
                </a:extLst>
              </a:tr>
              <a:tr h="102765">
                <a:tc>
                  <a:txBody>
                    <a:bodyPr/>
                    <a:lstStyle/>
                    <a:p>
                      <a:pPr>
                        <a:spcAft>
                          <a:spcPts val="0"/>
                        </a:spcAft>
                      </a:pPr>
                      <a:r>
                        <a:rPr lang="es-ES" sz="800">
                          <a:effectLst/>
                        </a:rPr>
                        <a:t>Simone Cosoli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ACORN (Australian COastal Radar Network )</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1"/>
                  </a:ext>
                </a:extLst>
              </a:tr>
              <a:tr h="102765">
                <a:tc>
                  <a:txBody>
                    <a:bodyPr/>
                    <a:lstStyle/>
                    <a:p>
                      <a:pPr>
                        <a:spcAft>
                          <a:spcPts val="0"/>
                        </a:spcAft>
                      </a:pPr>
                      <a:r>
                        <a:rPr lang="es-ES" sz="800">
                          <a:effectLst/>
                        </a:rPr>
                        <a:t>Julien Mader</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AZTI</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2"/>
                  </a:ext>
                </a:extLst>
              </a:tr>
              <a:tr h="102765">
                <a:tc>
                  <a:txBody>
                    <a:bodyPr/>
                    <a:lstStyle/>
                    <a:p>
                      <a:pPr>
                        <a:spcAft>
                          <a:spcPts val="0"/>
                        </a:spcAft>
                      </a:pPr>
                      <a:r>
                        <a:rPr lang="es-ES" sz="800">
                          <a:effectLst/>
                        </a:rPr>
                        <a:t>Anna Rubio</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dirty="0">
                          <a:effectLst/>
                        </a:rPr>
                        <a:t>AZTI</a:t>
                      </a:r>
                      <a:endParaRPr lang="es-ES" sz="800" dirty="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3"/>
                  </a:ext>
                </a:extLst>
              </a:tr>
              <a:tr h="102765">
                <a:tc>
                  <a:txBody>
                    <a:bodyPr/>
                    <a:lstStyle/>
                    <a:p>
                      <a:pPr>
                        <a:spcAft>
                          <a:spcPts val="0"/>
                        </a:spcAft>
                      </a:pPr>
                      <a:r>
                        <a:rPr lang="es-ES" sz="800">
                          <a:effectLst/>
                        </a:rPr>
                        <a:t>Jose Luis Asensio</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AZTI</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4"/>
                  </a:ext>
                </a:extLst>
              </a:tr>
              <a:tr h="102765">
                <a:tc>
                  <a:txBody>
                    <a:bodyPr/>
                    <a:lstStyle/>
                    <a:p>
                      <a:pPr>
                        <a:spcAft>
                          <a:spcPts val="0"/>
                        </a:spcAft>
                      </a:pPr>
                      <a:r>
                        <a:rPr lang="es-ES" sz="800">
                          <a:effectLst/>
                        </a:rPr>
                        <a:t>Angélique Melet</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CMEMS / Mercator Océan</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5"/>
                  </a:ext>
                </a:extLst>
              </a:tr>
              <a:tr h="102765">
                <a:tc>
                  <a:txBody>
                    <a:bodyPr/>
                    <a:lstStyle/>
                    <a:p>
                      <a:pPr>
                        <a:spcAft>
                          <a:spcPts val="0"/>
                        </a:spcAft>
                      </a:pPr>
                      <a:r>
                        <a:rPr lang="es-ES" sz="800">
                          <a:effectLst/>
                        </a:rPr>
                        <a:t>Bruno Levier</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CMEMS / Mercator Océan</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6"/>
                  </a:ext>
                </a:extLst>
              </a:tr>
              <a:tr h="102765">
                <a:tc>
                  <a:txBody>
                    <a:bodyPr/>
                    <a:lstStyle/>
                    <a:p>
                      <a:pPr>
                        <a:spcAft>
                          <a:spcPts val="0"/>
                        </a:spcAft>
                      </a:pPr>
                      <a:r>
                        <a:rPr lang="fr-FR" sz="800">
                          <a:effectLst/>
                        </a:rPr>
                        <a:t>Loic Petit De La Villeon</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CMEMS instac / IFREMER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7"/>
                  </a:ext>
                </a:extLst>
              </a:tr>
              <a:tr h="102765">
                <a:tc>
                  <a:txBody>
                    <a:bodyPr/>
                    <a:lstStyle/>
                    <a:p>
                      <a:pPr>
                        <a:spcAft>
                          <a:spcPts val="0"/>
                        </a:spcAft>
                      </a:pPr>
                      <a:r>
                        <a:rPr lang="es-ES" sz="800">
                          <a:effectLst/>
                        </a:rPr>
                        <a:t>Stéphane Tarot</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CMEMS instac / IFREMER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8"/>
                  </a:ext>
                </a:extLst>
              </a:tr>
              <a:tr h="102765">
                <a:tc>
                  <a:txBody>
                    <a:bodyPr/>
                    <a:lstStyle/>
                    <a:p>
                      <a:pPr>
                        <a:spcAft>
                          <a:spcPts val="0"/>
                        </a:spcAft>
                      </a:pPr>
                      <a:r>
                        <a:rPr lang="es-ES" sz="800">
                          <a:effectLst/>
                        </a:rPr>
                        <a:t>Carlo Brandini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CNR Ibimet &amp; LaMMA Consortium</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09"/>
                  </a:ext>
                </a:extLst>
              </a:tr>
              <a:tr h="102765">
                <a:tc>
                  <a:txBody>
                    <a:bodyPr/>
                    <a:lstStyle/>
                    <a:p>
                      <a:pPr>
                        <a:spcAft>
                          <a:spcPts val="0"/>
                        </a:spcAft>
                      </a:pPr>
                      <a:r>
                        <a:rPr lang="es-ES" sz="800">
                          <a:effectLst/>
                        </a:rPr>
                        <a:t>Carlo Mantovani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CNR-ISMAR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0"/>
                  </a:ext>
                </a:extLst>
              </a:tr>
              <a:tr h="102765">
                <a:tc>
                  <a:txBody>
                    <a:bodyPr/>
                    <a:lstStyle/>
                    <a:p>
                      <a:pPr>
                        <a:spcAft>
                          <a:spcPts val="0"/>
                        </a:spcAft>
                      </a:pPr>
                      <a:r>
                        <a:rPr lang="es-ES" sz="800">
                          <a:effectLst/>
                        </a:rPr>
                        <a:t>Lorenzo Corgnati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CNR-ISMAR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1"/>
                  </a:ext>
                </a:extLst>
              </a:tr>
              <a:tr h="102765">
                <a:tc>
                  <a:txBody>
                    <a:bodyPr/>
                    <a:lstStyle/>
                    <a:p>
                      <a:pPr>
                        <a:spcAft>
                          <a:spcPts val="0"/>
                        </a:spcAft>
                      </a:pPr>
                      <a:r>
                        <a:rPr lang="es-ES" sz="800">
                          <a:effectLst/>
                        </a:rPr>
                        <a:t>Annalisa Griffa</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CNR-ISMAR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2"/>
                  </a:ext>
                </a:extLst>
              </a:tr>
              <a:tr h="102765">
                <a:tc>
                  <a:txBody>
                    <a:bodyPr/>
                    <a:lstStyle/>
                    <a:p>
                      <a:pPr>
                        <a:spcAft>
                          <a:spcPts val="0"/>
                        </a:spcAft>
                      </a:pPr>
                      <a:r>
                        <a:rPr lang="es-ES" sz="800">
                          <a:effectLst/>
                        </a:rPr>
                        <a:t>Maristella Berta</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CNR-ISMAR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3"/>
                  </a:ext>
                </a:extLst>
              </a:tr>
              <a:tr h="102765">
                <a:tc>
                  <a:txBody>
                    <a:bodyPr/>
                    <a:lstStyle/>
                    <a:p>
                      <a:pPr>
                        <a:spcAft>
                          <a:spcPts val="0"/>
                        </a:spcAft>
                      </a:pPr>
                      <a:r>
                        <a:rPr lang="es-ES" sz="800">
                          <a:effectLst/>
                        </a:rPr>
                        <a:t>Marcello Magaldi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CNR-ISMAR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4"/>
                  </a:ext>
                </a:extLst>
              </a:tr>
              <a:tr h="102765">
                <a:tc>
                  <a:txBody>
                    <a:bodyPr/>
                    <a:lstStyle/>
                    <a:p>
                      <a:pPr>
                        <a:spcAft>
                          <a:spcPts val="0"/>
                        </a:spcAft>
                      </a:pPr>
                      <a:r>
                        <a:rPr lang="es-ES" sz="800">
                          <a:effectLst/>
                        </a:rPr>
                        <a:t>Roberta Sciascia</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CNR-ISMAR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5"/>
                  </a:ext>
                </a:extLst>
              </a:tr>
              <a:tr h="102765">
                <a:tc>
                  <a:txBody>
                    <a:bodyPr/>
                    <a:lstStyle/>
                    <a:p>
                      <a:pPr>
                        <a:spcAft>
                          <a:spcPts val="0"/>
                        </a:spcAft>
                      </a:pPr>
                      <a:r>
                        <a:rPr lang="es-ES" sz="800">
                          <a:effectLst/>
                        </a:rPr>
                        <a:t>Laura Barbieri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CNR-ISMAR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6"/>
                  </a:ext>
                </a:extLst>
              </a:tr>
              <a:tr h="173841">
                <a:tc>
                  <a:txBody>
                    <a:bodyPr/>
                    <a:lstStyle/>
                    <a:p>
                      <a:pPr>
                        <a:spcAft>
                          <a:spcPts val="0"/>
                        </a:spcAft>
                      </a:pPr>
                      <a:r>
                        <a:rPr lang="es-ES" sz="800">
                          <a:effectLst/>
                        </a:rPr>
                        <a:t>Stefano Taddei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dirty="0" err="1">
                          <a:effectLst/>
                        </a:rPr>
                        <a:t>Consorzio</a:t>
                      </a:r>
                      <a:r>
                        <a:rPr lang="es-ES" sz="800" dirty="0">
                          <a:effectLst/>
                        </a:rPr>
                        <a:t> </a:t>
                      </a:r>
                      <a:r>
                        <a:rPr lang="es-ES" sz="800" dirty="0" err="1">
                          <a:effectLst/>
                        </a:rPr>
                        <a:t>LaMMA</a:t>
                      </a:r>
                      <a:endParaRPr lang="es-ES" sz="800" dirty="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7"/>
                  </a:ext>
                </a:extLst>
              </a:tr>
              <a:tr h="102765">
                <a:tc>
                  <a:txBody>
                    <a:bodyPr/>
                    <a:lstStyle/>
                    <a:p>
                      <a:pPr>
                        <a:spcAft>
                          <a:spcPts val="0"/>
                        </a:spcAft>
                      </a:pPr>
                      <a:r>
                        <a:rPr lang="es-ES" sz="800">
                          <a:effectLst/>
                        </a:rPr>
                        <a:t>Lohitzune Solabarrieta</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DeustoTech</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8"/>
                  </a:ext>
                </a:extLst>
              </a:tr>
              <a:tr h="102765">
                <a:tc>
                  <a:txBody>
                    <a:bodyPr/>
                    <a:lstStyle/>
                    <a:p>
                      <a:pPr>
                        <a:spcAft>
                          <a:spcPts val="0"/>
                        </a:spcAft>
                      </a:pPr>
                      <a:r>
                        <a:rPr lang="es-ES" sz="800">
                          <a:effectLst/>
                        </a:rPr>
                        <a:t>Enrico Zambianchi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n-US" sz="800">
                          <a:effectLst/>
                        </a:rPr>
                        <a:t>DiST, Università Parthenope and CoNISMa</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19"/>
                  </a:ext>
                </a:extLst>
              </a:tr>
              <a:tr h="102765">
                <a:tc>
                  <a:txBody>
                    <a:bodyPr/>
                    <a:lstStyle/>
                    <a:p>
                      <a:pPr>
                        <a:spcAft>
                          <a:spcPts val="0"/>
                        </a:spcAft>
                      </a:pPr>
                      <a:r>
                        <a:rPr lang="es-ES" sz="800">
                          <a:effectLst/>
                        </a:rPr>
                        <a:t>Pierpaolo Falco</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n-US" sz="800" dirty="0">
                          <a:effectLst/>
                        </a:rPr>
                        <a:t>University of Naples "Parthenope</a:t>
                      </a:r>
                      <a:endParaRPr lang="es-ES" sz="800" dirty="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0"/>
                  </a:ext>
                </a:extLst>
              </a:tr>
              <a:tr h="102765">
                <a:tc>
                  <a:txBody>
                    <a:bodyPr/>
                    <a:lstStyle/>
                    <a:p>
                      <a:pPr>
                        <a:spcAft>
                          <a:spcPts val="0"/>
                        </a:spcAft>
                      </a:pPr>
                      <a:r>
                        <a:rPr lang="es-ES" sz="800">
                          <a:effectLst/>
                        </a:rPr>
                        <a:t>Marco Uttieri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n-US" sz="800" dirty="0">
                          <a:effectLst/>
                        </a:rPr>
                        <a:t>University of Naples "Parthenope"</a:t>
                      </a:r>
                      <a:endParaRPr lang="es-ES" sz="800" dirty="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1"/>
                  </a:ext>
                </a:extLst>
              </a:tr>
              <a:tr h="102765">
                <a:tc>
                  <a:txBody>
                    <a:bodyPr/>
                    <a:lstStyle/>
                    <a:p>
                      <a:pPr>
                        <a:spcAft>
                          <a:spcPts val="0"/>
                        </a:spcAft>
                      </a:pPr>
                      <a:r>
                        <a:rPr lang="es-ES" sz="800">
                          <a:effectLst/>
                        </a:rPr>
                        <a:t>Antonio Novellino</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ETT</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2"/>
                  </a:ext>
                </a:extLst>
              </a:tr>
              <a:tr h="102765">
                <a:tc>
                  <a:txBody>
                    <a:bodyPr/>
                    <a:lstStyle/>
                    <a:p>
                      <a:pPr>
                        <a:spcAft>
                          <a:spcPts val="0"/>
                        </a:spcAft>
                      </a:pPr>
                      <a:r>
                        <a:rPr lang="es-ES" sz="800">
                          <a:effectLst/>
                        </a:rPr>
                        <a:t>Marco Alba</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ETT</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3"/>
                  </a:ext>
                </a:extLst>
              </a:tr>
              <a:tr h="102765">
                <a:tc>
                  <a:txBody>
                    <a:bodyPr/>
                    <a:lstStyle/>
                    <a:p>
                      <a:pPr>
                        <a:spcAft>
                          <a:spcPts val="0"/>
                        </a:spcAft>
                      </a:pPr>
                      <a:r>
                        <a:rPr lang="es-ES" sz="800">
                          <a:effectLst/>
                        </a:rPr>
                        <a:t>Patrick Gorringe</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EuroGOOS</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4"/>
                  </a:ext>
                </a:extLst>
              </a:tr>
              <a:tr h="102765">
                <a:tc>
                  <a:txBody>
                    <a:bodyPr/>
                    <a:lstStyle/>
                    <a:p>
                      <a:pPr>
                        <a:spcAft>
                          <a:spcPts val="0"/>
                        </a:spcAft>
                      </a:pPr>
                      <a:r>
                        <a:rPr lang="es-ES" sz="800">
                          <a:effectLst/>
                        </a:rPr>
                        <a:t>Leif Petersen</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Helzel/WERA</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5"/>
                  </a:ext>
                </a:extLst>
              </a:tr>
              <a:tr h="102765">
                <a:tc>
                  <a:txBody>
                    <a:bodyPr/>
                    <a:lstStyle/>
                    <a:p>
                      <a:pPr>
                        <a:spcAft>
                          <a:spcPts val="0"/>
                        </a:spcAft>
                      </a:pPr>
                      <a:r>
                        <a:rPr lang="es-ES" sz="800">
                          <a:effectLst/>
                        </a:rPr>
                        <a:t>Johannes Schultz-stellenfleth</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HZG</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6"/>
                  </a:ext>
                </a:extLst>
              </a:tr>
              <a:tr h="102765">
                <a:tc>
                  <a:txBody>
                    <a:bodyPr/>
                    <a:lstStyle/>
                    <a:p>
                      <a:pPr>
                        <a:spcAft>
                          <a:spcPts val="0"/>
                        </a:spcAft>
                      </a:pPr>
                      <a:r>
                        <a:rPr lang="es-ES" sz="800">
                          <a:effectLst/>
                        </a:rPr>
                        <a:t>Jochen Horstmann</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HZG</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7"/>
                  </a:ext>
                </a:extLst>
              </a:tr>
              <a:tr h="102765">
                <a:tc>
                  <a:txBody>
                    <a:bodyPr/>
                    <a:lstStyle/>
                    <a:p>
                      <a:pPr>
                        <a:spcAft>
                          <a:spcPts val="0"/>
                        </a:spcAft>
                      </a:pPr>
                      <a:r>
                        <a:rPr lang="es-ES" sz="800">
                          <a:effectLst/>
                        </a:rPr>
                        <a:t>Alejandro Orfila</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IMEDEA</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8"/>
                  </a:ext>
                </a:extLst>
              </a:tr>
              <a:tr h="102765">
                <a:tc>
                  <a:txBody>
                    <a:bodyPr/>
                    <a:lstStyle/>
                    <a:p>
                      <a:pPr>
                        <a:spcAft>
                          <a:spcPts val="0"/>
                        </a:spcAft>
                      </a:pPr>
                      <a:r>
                        <a:rPr lang="es-ES" sz="800">
                          <a:effectLst/>
                        </a:rPr>
                        <a:t>Carlos Fernandes</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Insituto Hidrografico</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29"/>
                  </a:ext>
                </a:extLst>
              </a:tr>
              <a:tr h="102765">
                <a:tc>
                  <a:txBody>
                    <a:bodyPr/>
                    <a:lstStyle/>
                    <a:p>
                      <a:pPr>
                        <a:spcAft>
                          <a:spcPts val="0"/>
                        </a:spcAft>
                      </a:pPr>
                      <a:r>
                        <a:rPr lang="es-ES" sz="800">
                          <a:effectLst/>
                        </a:rPr>
                        <a:t>Maurizio Demarte</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Italian Hydrographic Office </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0"/>
                  </a:ext>
                </a:extLst>
              </a:tr>
              <a:tr h="102765">
                <a:tc>
                  <a:txBody>
                    <a:bodyPr/>
                    <a:lstStyle/>
                    <a:p>
                      <a:pPr>
                        <a:spcAft>
                          <a:spcPts val="0"/>
                        </a:spcAft>
                      </a:pPr>
                      <a:r>
                        <a:rPr lang="es-ES" sz="800">
                          <a:effectLst/>
                        </a:rPr>
                        <a:t>Marta Pratellesi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Italian Hydrographic Office </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1"/>
                  </a:ext>
                </a:extLst>
              </a:tr>
              <a:tr h="102765">
                <a:tc>
                  <a:txBody>
                    <a:bodyPr/>
                    <a:lstStyle/>
                    <a:p>
                      <a:pPr>
                        <a:spcAft>
                          <a:spcPts val="0"/>
                        </a:spcAft>
                      </a:pPr>
                      <a:r>
                        <a:rPr lang="es-ES" sz="800">
                          <a:effectLst/>
                        </a:rPr>
                        <a:t>Cosmo Peluso</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Italian Hydrographic Office </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2"/>
                  </a:ext>
                </a:extLst>
              </a:tr>
              <a:tr h="102765">
                <a:tc>
                  <a:txBody>
                    <a:bodyPr/>
                    <a:lstStyle/>
                    <a:p>
                      <a:pPr>
                        <a:spcAft>
                          <a:spcPts val="0"/>
                        </a:spcAft>
                      </a:pPr>
                      <a:r>
                        <a:rPr lang="es-ES" sz="800">
                          <a:effectLst/>
                        </a:rPr>
                        <a:t>Céline Quentin </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MIO</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3"/>
                  </a:ext>
                </a:extLst>
              </a:tr>
              <a:tr h="102765">
                <a:tc>
                  <a:txBody>
                    <a:bodyPr/>
                    <a:lstStyle/>
                    <a:p>
                      <a:pPr>
                        <a:spcAft>
                          <a:spcPts val="0"/>
                        </a:spcAft>
                      </a:pPr>
                      <a:r>
                        <a:rPr lang="es-ES" sz="800">
                          <a:effectLst/>
                        </a:rPr>
                        <a:t>Michael Hartnett</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National University of Ireland</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4"/>
                  </a:ext>
                </a:extLst>
              </a:tr>
              <a:tr h="102765">
                <a:tc>
                  <a:txBody>
                    <a:bodyPr/>
                    <a:lstStyle/>
                    <a:p>
                      <a:pPr>
                        <a:spcAft>
                          <a:spcPts val="0"/>
                        </a:spcAft>
                      </a:pPr>
                      <a:r>
                        <a:rPr lang="es-ES" sz="800">
                          <a:effectLst/>
                        </a:rPr>
                        <a:t>Vlado Malacic</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NIB</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5"/>
                  </a:ext>
                </a:extLst>
              </a:tr>
              <a:tr h="102765">
                <a:tc>
                  <a:txBody>
                    <a:bodyPr/>
                    <a:lstStyle/>
                    <a:p>
                      <a:pPr>
                        <a:spcAft>
                          <a:spcPts val="0"/>
                        </a:spcAft>
                      </a:pPr>
                      <a:r>
                        <a:rPr lang="es-ES" sz="800">
                          <a:effectLst/>
                        </a:rPr>
                        <a:t>Branko Cermelj</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NIB</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6"/>
                  </a:ext>
                </a:extLst>
              </a:tr>
              <a:tr h="102765">
                <a:tc>
                  <a:txBody>
                    <a:bodyPr/>
                    <a:lstStyle/>
                    <a:p>
                      <a:pPr>
                        <a:spcAft>
                          <a:spcPts val="0"/>
                        </a:spcAft>
                      </a:pPr>
                      <a:r>
                        <a:rPr lang="es-ES" sz="800">
                          <a:effectLst/>
                        </a:rPr>
                        <a:t>Pablo Lorente</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Puertos del Estado</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7"/>
                  </a:ext>
                </a:extLst>
              </a:tr>
              <a:tr h="102765">
                <a:tc>
                  <a:txBody>
                    <a:bodyPr/>
                    <a:lstStyle/>
                    <a:p>
                      <a:pPr>
                        <a:spcAft>
                          <a:spcPts val="0"/>
                        </a:spcAft>
                      </a:pPr>
                      <a:r>
                        <a:rPr lang="es-ES" sz="800">
                          <a:effectLst/>
                        </a:rPr>
                        <a:t>Andrés Alonso-Martirena</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Qualitas/CODAR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8"/>
                  </a:ext>
                </a:extLst>
              </a:tr>
              <a:tr h="102765">
                <a:tc>
                  <a:txBody>
                    <a:bodyPr/>
                    <a:lstStyle/>
                    <a:p>
                      <a:pPr>
                        <a:spcAft>
                          <a:spcPts val="0"/>
                        </a:spcAft>
                      </a:pPr>
                      <a:r>
                        <a:rPr lang="es-ES" sz="800">
                          <a:effectLst/>
                        </a:rPr>
                        <a:t>Jorge Sánchez</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Qualitas/CODAR</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39"/>
                  </a:ext>
                </a:extLst>
              </a:tr>
              <a:tr h="102765">
                <a:tc>
                  <a:txBody>
                    <a:bodyPr/>
                    <a:lstStyle/>
                    <a:p>
                      <a:pPr>
                        <a:spcAft>
                          <a:spcPts val="0"/>
                        </a:spcAft>
                      </a:pPr>
                      <a:r>
                        <a:rPr lang="es-ES" sz="800">
                          <a:effectLst/>
                        </a:rPr>
                        <a:t>Pia Andersson </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SMHI</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40"/>
                  </a:ext>
                </a:extLst>
              </a:tr>
              <a:tr h="102765">
                <a:tc>
                  <a:txBody>
                    <a:bodyPr/>
                    <a:lstStyle/>
                    <a:p>
                      <a:pPr>
                        <a:spcAft>
                          <a:spcPts val="0"/>
                        </a:spcAft>
                      </a:pPr>
                      <a:r>
                        <a:rPr lang="es-ES" sz="800">
                          <a:effectLst/>
                        </a:rPr>
                        <a:t>Emma Reyes</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SOCIB</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41"/>
                  </a:ext>
                </a:extLst>
              </a:tr>
              <a:tr h="102765">
                <a:tc>
                  <a:txBody>
                    <a:bodyPr/>
                    <a:lstStyle/>
                    <a:p>
                      <a:pPr>
                        <a:spcAft>
                          <a:spcPts val="0"/>
                        </a:spcAft>
                      </a:pPr>
                      <a:r>
                        <a:rPr lang="es-ES" sz="800">
                          <a:effectLst/>
                        </a:rPr>
                        <a:t>Adam Gauci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University of Malta (CALYPSO)</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42"/>
                  </a:ext>
                </a:extLst>
              </a:tr>
              <a:tr h="102765">
                <a:tc>
                  <a:txBody>
                    <a:bodyPr/>
                    <a:lstStyle/>
                    <a:p>
                      <a:pPr>
                        <a:spcAft>
                          <a:spcPts val="0"/>
                        </a:spcAft>
                      </a:pPr>
                      <a:r>
                        <a:rPr lang="es-ES" sz="800">
                          <a:effectLst/>
                        </a:rPr>
                        <a:t>Giuseppe Ciraolo</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University of Palermo (CALYPSO)</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43"/>
                  </a:ext>
                </a:extLst>
              </a:tr>
              <a:tr h="102765">
                <a:tc>
                  <a:txBody>
                    <a:bodyPr/>
                    <a:lstStyle/>
                    <a:p>
                      <a:pPr>
                        <a:spcAft>
                          <a:spcPts val="0"/>
                        </a:spcAft>
                      </a:pPr>
                      <a:r>
                        <a:rPr lang="es-ES" sz="800">
                          <a:effectLst/>
                        </a:rPr>
                        <a:t>Fulvio Capodici</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University of Palermo (CALYPSO)</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44"/>
                  </a:ext>
                </a:extLst>
              </a:tr>
              <a:tr h="102765">
                <a:tc>
                  <a:txBody>
                    <a:bodyPr/>
                    <a:lstStyle/>
                    <a:p>
                      <a:pPr>
                        <a:spcAft>
                          <a:spcPts val="0"/>
                        </a:spcAft>
                      </a:pPr>
                      <a:r>
                        <a:rPr lang="es-ES" sz="800">
                          <a:effectLst/>
                        </a:rPr>
                        <a:t>Lucy Wyatt</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University of Sheffield</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45"/>
                  </a:ext>
                </a:extLst>
              </a:tr>
              <a:tr h="102765">
                <a:tc>
                  <a:txBody>
                    <a:bodyPr/>
                    <a:lstStyle/>
                    <a:p>
                      <a:pPr>
                        <a:spcAft>
                          <a:spcPts val="0"/>
                        </a:spcAft>
                      </a:pPr>
                      <a:r>
                        <a:rPr lang="es-ES" sz="800">
                          <a:effectLst/>
                        </a:rPr>
                        <a:t>Jeff Paduan</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a:effectLst/>
                        </a:rPr>
                        <a:t>USA/IOOS, NPS</a:t>
                      </a:r>
                      <a:endParaRPr lang="es-ES" sz="80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46"/>
                  </a:ext>
                </a:extLst>
              </a:tr>
              <a:tr h="102765">
                <a:tc>
                  <a:txBody>
                    <a:bodyPr/>
                    <a:lstStyle/>
                    <a:p>
                      <a:pPr>
                        <a:spcAft>
                          <a:spcPts val="0"/>
                        </a:spcAft>
                      </a:pPr>
                      <a:r>
                        <a:rPr lang="es-ES" sz="800">
                          <a:effectLst/>
                        </a:rPr>
                        <a:t>Mark Otero </a:t>
                      </a:r>
                      <a:endParaRPr lang="es-ES" sz="800">
                        <a:solidFill>
                          <a:srgbClr val="000000"/>
                        </a:solidFill>
                        <a:effectLst/>
                        <a:latin typeface="Times New Roman"/>
                        <a:ea typeface="Times New Roman"/>
                      </a:endParaRPr>
                    </a:p>
                  </a:txBody>
                  <a:tcPr marL="31690" marR="31690" marT="0" marB="0" anchor="ctr"/>
                </a:tc>
                <a:tc>
                  <a:txBody>
                    <a:bodyPr/>
                    <a:lstStyle/>
                    <a:p>
                      <a:pPr>
                        <a:spcAft>
                          <a:spcPts val="0"/>
                        </a:spcAft>
                      </a:pPr>
                      <a:r>
                        <a:rPr lang="es-ES" sz="800" dirty="0">
                          <a:effectLst/>
                        </a:rPr>
                        <a:t>USA/IOOS, </a:t>
                      </a:r>
                      <a:r>
                        <a:rPr lang="es-ES" sz="800" dirty="0" err="1">
                          <a:effectLst/>
                        </a:rPr>
                        <a:t>Scripps</a:t>
                      </a:r>
                      <a:endParaRPr lang="es-ES" sz="800" dirty="0">
                        <a:solidFill>
                          <a:srgbClr val="000000"/>
                        </a:solidFill>
                        <a:effectLst/>
                        <a:latin typeface="Times New Roman"/>
                        <a:ea typeface="Times New Roman"/>
                      </a:endParaRPr>
                    </a:p>
                  </a:txBody>
                  <a:tcPr marL="31690" marR="31690" marT="0" marB="0" anchor="ctr"/>
                </a:tc>
                <a:extLst>
                  <a:ext uri="{0D108BD9-81ED-4DB2-BD59-A6C34878D82A}">
                    <a16:rowId xmlns:a16="http://schemas.microsoft.com/office/drawing/2014/main" val="10047"/>
                  </a:ext>
                </a:extLst>
              </a:tr>
            </a:tbl>
          </a:graphicData>
        </a:graphic>
      </p:graphicFrame>
      <p:sp>
        <p:nvSpPr>
          <p:cNvPr id="18" name="17 Rectángulo"/>
          <p:cNvSpPr/>
          <p:nvPr/>
        </p:nvSpPr>
        <p:spPr>
          <a:xfrm>
            <a:off x="1756810" y="353784"/>
            <a:ext cx="3107798" cy="892552"/>
          </a:xfrm>
          <a:prstGeom prst="rect">
            <a:avLst/>
          </a:prstGeom>
        </p:spPr>
        <p:txBody>
          <a:bodyPr wrap="square">
            <a:spAutoFit/>
          </a:bodyPr>
          <a:lstStyle/>
          <a:p>
            <a:pPr algn="ctr"/>
            <a:r>
              <a:rPr lang="en-US" sz="2000" b="1" dirty="0"/>
              <a:t>HF Radar expert workshop</a:t>
            </a:r>
          </a:p>
          <a:p>
            <a:pPr algn="ctr"/>
            <a:r>
              <a:rPr lang="en-US" sz="1600" b="1" dirty="0"/>
              <a:t>La Spezia, Italy</a:t>
            </a:r>
          </a:p>
          <a:p>
            <a:pPr algn="ctr"/>
            <a:r>
              <a:rPr lang="en-US" sz="1600" b="1" dirty="0"/>
              <a:t>13th-15th September 2016</a:t>
            </a:r>
          </a:p>
        </p:txBody>
      </p:sp>
      <p:pic>
        <p:nvPicPr>
          <p:cNvPr id="19" name="Picture 5" descr="C:\Users\jmader\AppData\Local\Temp\Rar$DIa0.545\IMG_20160914_1111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182" b="22403"/>
          <a:stretch/>
        </p:blipFill>
        <p:spPr bwMode="auto">
          <a:xfrm>
            <a:off x="4903162" y="831851"/>
            <a:ext cx="3436511" cy="1376723"/>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9767169" y="554448"/>
            <a:ext cx="2347415" cy="307777"/>
          </a:xfrm>
          <a:prstGeom prst="rect">
            <a:avLst/>
          </a:prstGeom>
          <a:noFill/>
        </p:spPr>
        <p:txBody>
          <a:bodyPr wrap="square" rtlCol="0">
            <a:spAutoFit/>
          </a:bodyPr>
          <a:lstStyle/>
          <a:p>
            <a:pPr algn="r"/>
            <a:r>
              <a:rPr lang="es-ES" sz="1400" dirty="0"/>
              <a:t>47 </a:t>
            </a:r>
            <a:r>
              <a:rPr lang="es-ES" sz="1400" dirty="0" err="1"/>
              <a:t>people</a:t>
            </a:r>
            <a:endParaRPr lang="es-ES" sz="1400" dirty="0"/>
          </a:p>
        </p:txBody>
      </p:sp>
      <p:sp>
        <p:nvSpPr>
          <p:cNvPr id="3" name="2 Rectángulo"/>
          <p:cNvSpPr/>
          <p:nvPr/>
        </p:nvSpPr>
        <p:spPr>
          <a:xfrm>
            <a:off x="2776665" y="6251345"/>
            <a:ext cx="5518690" cy="369332"/>
          </a:xfrm>
          <a:prstGeom prst="rect">
            <a:avLst/>
          </a:prstGeom>
        </p:spPr>
        <p:txBody>
          <a:bodyPr wrap="none">
            <a:spAutoFit/>
          </a:bodyPr>
          <a:lstStyle/>
          <a:p>
            <a:r>
              <a:rPr lang="en-US" u="sng" dirty="0">
                <a:hlinkClick r:id="rId3"/>
              </a:rPr>
              <a:t>https://azti.box.com/v/EuroGOOSHFRTTINCREASEexpWS</a:t>
            </a:r>
            <a:endParaRPr lang="es-ES" dirty="0"/>
          </a:p>
        </p:txBody>
      </p:sp>
    </p:spTree>
    <p:extLst>
      <p:ext uri="{BB962C8B-B14F-4D97-AF65-F5344CB8AC3E}">
        <p14:creationId xmlns:p14="http://schemas.microsoft.com/office/powerpoint/2010/main" val="1164519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9AE57ED-F203-409A-8F03-6E4A3C4EFD78}"/>
              </a:ext>
            </a:extLst>
          </p:cNvPr>
          <p:cNvPicPr>
            <a:picLocks noChangeAspect="1"/>
          </p:cNvPicPr>
          <p:nvPr/>
        </p:nvPicPr>
        <p:blipFill rotWithShape="1">
          <a:blip r:embed="rId2"/>
          <a:srcRect l="937" t="10918" r="1735" b="6731"/>
          <a:stretch/>
        </p:blipFill>
        <p:spPr>
          <a:xfrm>
            <a:off x="3368882" y="170397"/>
            <a:ext cx="5897899" cy="3118903"/>
          </a:xfrm>
          <a:prstGeom prst="rect">
            <a:avLst/>
          </a:prstGeom>
        </p:spPr>
      </p:pic>
      <p:pic>
        <p:nvPicPr>
          <p:cNvPr id="6" name="Imagen 14">
            <a:extLst>
              <a:ext uri="{FF2B5EF4-FFF2-40B4-BE49-F238E27FC236}">
                <a16:creationId xmlns:a16="http://schemas.microsoft.com/office/drawing/2014/main" id="{726965FA-A638-47D8-9803-1091AADD3F68}"/>
              </a:ext>
            </a:extLst>
          </p:cNvPr>
          <p:cNvPicPr>
            <a:picLocks noChangeAspect="1"/>
          </p:cNvPicPr>
          <p:nvPr/>
        </p:nvPicPr>
        <p:blipFill rotWithShape="1">
          <a:blip r:embed="rId3"/>
          <a:srcRect l="876" t="11029" r="1318" b="12448"/>
          <a:stretch/>
        </p:blipFill>
        <p:spPr>
          <a:xfrm>
            <a:off x="3368881" y="3197861"/>
            <a:ext cx="5926665" cy="2898139"/>
          </a:xfrm>
          <a:prstGeom prst="rect">
            <a:avLst/>
          </a:prstGeom>
        </p:spPr>
      </p:pic>
      <p:pic>
        <p:nvPicPr>
          <p:cNvPr id="7" name="Imagen 16">
            <a:extLst>
              <a:ext uri="{FF2B5EF4-FFF2-40B4-BE49-F238E27FC236}">
                <a16:creationId xmlns:a16="http://schemas.microsoft.com/office/drawing/2014/main" id="{D662196D-98D0-4F2A-BA66-78C1130F99D4}"/>
              </a:ext>
            </a:extLst>
          </p:cNvPr>
          <p:cNvPicPr>
            <a:picLocks noChangeAspect="1"/>
          </p:cNvPicPr>
          <p:nvPr/>
        </p:nvPicPr>
        <p:blipFill rotWithShape="1">
          <a:blip r:embed="rId4"/>
          <a:srcRect l="1262" t="15385" r="1641" b="63071"/>
          <a:stretch/>
        </p:blipFill>
        <p:spPr>
          <a:xfrm>
            <a:off x="3393510" y="5927153"/>
            <a:ext cx="5888182" cy="816548"/>
          </a:xfrm>
          <a:prstGeom prst="rect">
            <a:avLst/>
          </a:prstGeom>
        </p:spPr>
      </p:pic>
      <p:sp>
        <p:nvSpPr>
          <p:cNvPr id="8" name="Rectángulo 1">
            <a:extLst>
              <a:ext uri="{FF2B5EF4-FFF2-40B4-BE49-F238E27FC236}">
                <a16:creationId xmlns:a16="http://schemas.microsoft.com/office/drawing/2014/main" id="{5D2AAE9B-A443-4C15-8843-287AF462C01A}"/>
              </a:ext>
            </a:extLst>
          </p:cNvPr>
          <p:cNvSpPr/>
          <p:nvPr/>
        </p:nvSpPr>
        <p:spPr>
          <a:xfrm>
            <a:off x="9502525" y="5742487"/>
            <a:ext cx="2542747" cy="369332"/>
          </a:xfrm>
          <a:prstGeom prst="rect">
            <a:avLst/>
          </a:prstGeom>
        </p:spPr>
        <p:txBody>
          <a:bodyPr wrap="none">
            <a:spAutoFit/>
          </a:bodyPr>
          <a:lstStyle/>
          <a:p>
            <a:r>
              <a:rPr lang="en-US"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5"/>
              </a:rPr>
              <a:t>www.cmems-increase.eu</a:t>
            </a:r>
            <a:endParaRPr lang="es-ES" dirty="0"/>
          </a:p>
        </p:txBody>
      </p:sp>
    </p:spTree>
    <p:extLst>
      <p:ext uri="{BB962C8B-B14F-4D97-AF65-F5344CB8AC3E}">
        <p14:creationId xmlns:p14="http://schemas.microsoft.com/office/powerpoint/2010/main" val="3338342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sp>
        <p:nvSpPr>
          <p:cNvPr id="22" name="Rettangolo 1"/>
          <p:cNvSpPr/>
          <p:nvPr/>
        </p:nvSpPr>
        <p:spPr>
          <a:xfrm>
            <a:off x="1808700" y="228600"/>
            <a:ext cx="10161628" cy="517065"/>
          </a:xfrm>
          <a:prstGeom prst="rect">
            <a:avLst/>
          </a:prstGeom>
        </p:spPr>
        <p:txBody>
          <a:bodyPr wrap="square">
            <a:spAutoFit/>
          </a:bodyPr>
          <a:lstStyle/>
          <a:p>
            <a:pPr indent="228600">
              <a:lnSpc>
                <a:spcPct val="115000"/>
              </a:lnSpc>
              <a:spcAft>
                <a:spcPts val="0"/>
              </a:spcAft>
            </a:pPr>
            <a:r>
              <a:rPr lang="en-US"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Potential </a:t>
            </a:r>
            <a:r>
              <a:rPr lang="en-US"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transfer towards CMEMS  2018-2021</a:t>
            </a:r>
            <a:endParaRPr lang="it-IT" sz="2400" b="1"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 name="1 Rectángulo"/>
          <p:cNvSpPr/>
          <p:nvPr/>
        </p:nvSpPr>
        <p:spPr>
          <a:xfrm>
            <a:off x="2006930" y="1064348"/>
            <a:ext cx="9963397" cy="4801314"/>
          </a:xfrm>
          <a:prstGeom prst="rect">
            <a:avLst/>
          </a:prstGeom>
        </p:spPr>
        <p:txBody>
          <a:bodyPr wrap="square">
            <a:spAutoFit/>
          </a:bodyPr>
          <a:lstStyle/>
          <a:p>
            <a:r>
              <a:rPr lang="en-GB" b="1" dirty="0"/>
              <a:t>HFR</a:t>
            </a:r>
            <a:r>
              <a:rPr lang="en-GB" dirty="0"/>
              <a:t> recognized as a </a:t>
            </a:r>
            <a:r>
              <a:rPr lang="en-GB" b="1" dirty="0"/>
              <a:t>cost-effective</a:t>
            </a:r>
            <a:r>
              <a:rPr lang="en-GB" dirty="0"/>
              <a:t> solution to provide </a:t>
            </a:r>
            <a:r>
              <a:rPr lang="en-GB" b="1" dirty="0"/>
              <a:t>mapping of ocean surface currents </a:t>
            </a:r>
            <a:r>
              <a:rPr lang="en-GB" dirty="0"/>
              <a:t>over wide areas with </a:t>
            </a:r>
            <a:r>
              <a:rPr lang="en-GB" b="1" dirty="0"/>
              <a:t>high spatial and temporal resolution </a:t>
            </a:r>
            <a:r>
              <a:rPr lang="en-GB" dirty="0"/>
              <a:t>that are needed for </a:t>
            </a:r>
            <a:r>
              <a:rPr lang="en-GB" b="1" dirty="0"/>
              <a:t>many applications </a:t>
            </a:r>
            <a:r>
              <a:rPr lang="en-GB" dirty="0"/>
              <a:t>for issues related to ocean surface drift or </a:t>
            </a:r>
            <a:r>
              <a:rPr lang="en-GB" dirty="0" err="1"/>
              <a:t>hydrodynamical</a:t>
            </a:r>
            <a:r>
              <a:rPr lang="en-GB" dirty="0"/>
              <a:t> characterization.</a:t>
            </a:r>
          </a:p>
          <a:p>
            <a:r>
              <a:rPr lang="en-GB" dirty="0" smtClean="0"/>
              <a:t>Other </a:t>
            </a:r>
            <a:r>
              <a:rPr lang="en-GB" b="1" dirty="0"/>
              <a:t>R&amp;D</a:t>
            </a:r>
            <a:r>
              <a:rPr lang="en-GB" dirty="0"/>
              <a:t> lines open interesting perspective for others variables like </a:t>
            </a:r>
            <a:r>
              <a:rPr lang="en-GB" b="1" dirty="0"/>
              <a:t>wave</a:t>
            </a:r>
            <a:r>
              <a:rPr lang="en-GB" dirty="0"/>
              <a:t> or </a:t>
            </a:r>
            <a:r>
              <a:rPr lang="en-GB" b="1" dirty="0"/>
              <a:t>surface wind </a:t>
            </a:r>
            <a:r>
              <a:rPr lang="en-GB" dirty="0"/>
              <a:t>data.</a:t>
            </a:r>
          </a:p>
          <a:p>
            <a:endParaRPr lang="en-GB" dirty="0"/>
          </a:p>
          <a:p>
            <a:r>
              <a:rPr lang="en-GB" dirty="0"/>
              <a:t>The </a:t>
            </a:r>
            <a:r>
              <a:rPr lang="en-GB" b="1" dirty="0"/>
              <a:t>basic and advanced products </a:t>
            </a:r>
            <a:r>
              <a:rPr lang="en-GB" dirty="0"/>
              <a:t>developed in </a:t>
            </a:r>
            <a:r>
              <a:rPr lang="en-GB" b="1" dirty="0"/>
              <a:t>INCREASE</a:t>
            </a:r>
            <a:r>
              <a:rPr lang="en-GB" dirty="0"/>
              <a:t>, based on the real-time 2D monitoring of shelf/slope surface circulation, will impact directly on key issues of CMEMS (Marine Safety, Marine Resources, Coastal &amp; Marine Environment, Weather, Climate &amp; Seasonal Forecast). </a:t>
            </a:r>
            <a:endParaRPr lang="es-ES" dirty="0"/>
          </a:p>
          <a:p>
            <a:r>
              <a:rPr lang="en-GB" dirty="0"/>
              <a:t>Direct </a:t>
            </a:r>
            <a:r>
              <a:rPr lang="en-GB" b="1" dirty="0"/>
              <a:t>products</a:t>
            </a:r>
            <a:r>
              <a:rPr lang="en-GB" dirty="0"/>
              <a:t> will be directly implemented in </a:t>
            </a:r>
            <a:r>
              <a:rPr lang="en-GB" b="1" dirty="0" err="1"/>
              <a:t>InSitu</a:t>
            </a:r>
            <a:r>
              <a:rPr lang="en-GB" b="1" dirty="0"/>
              <a:t> TAC</a:t>
            </a:r>
            <a:r>
              <a:rPr lang="en-GB" dirty="0"/>
              <a:t>. </a:t>
            </a:r>
          </a:p>
          <a:p>
            <a:r>
              <a:rPr lang="en-GB" dirty="0"/>
              <a:t>Others could be used in </a:t>
            </a:r>
            <a:r>
              <a:rPr lang="en-GB" b="1" dirty="0"/>
              <a:t>Sea Level TAC </a:t>
            </a:r>
            <a:r>
              <a:rPr lang="en-GB" dirty="0"/>
              <a:t>for data </a:t>
            </a:r>
            <a:r>
              <a:rPr lang="en-GB" dirty="0" err="1"/>
              <a:t>intercomparison</a:t>
            </a:r>
            <a:r>
              <a:rPr lang="en-GB" dirty="0"/>
              <a:t> and integration, and in different </a:t>
            </a:r>
            <a:r>
              <a:rPr lang="en-GB" b="1" dirty="0"/>
              <a:t>MFCs</a:t>
            </a:r>
            <a:r>
              <a:rPr lang="en-GB" dirty="0"/>
              <a:t> for quality assessment (QUID, real-time indicators) or through data assimilation.</a:t>
            </a:r>
          </a:p>
          <a:p>
            <a:endParaRPr lang="en-GB" dirty="0"/>
          </a:p>
          <a:p>
            <a:r>
              <a:rPr lang="en-US" dirty="0"/>
              <a:t>T</a:t>
            </a:r>
            <a:r>
              <a:rPr lang="en-US" dirty="0" smtClean="0"/>
              <a:t>he </a:t>
            </a:r>
            <a:r>
              <a:rPr lang="en-US" dirty="0"/>
              <a:t>covered areas allow a fundamental </a:t>
            </a:r>
            <a:r>
              <a:rPr lang="en-US" b="1" dirty="0"/>
              <a:t>assessment in the buffer </a:t>
            </a:r>
            <a:r>
              <a:rPr lang="en-US" b="1" dirty="0" smtClean="0"/>
              <a:t>zones </a:t>
            </a:r>
            <a:r>
              <a:rPr lang="en-US" b="1" dirty="0"/>
              <a:t>between CMEMS and downstream coastal tools</a:t>
            </a:r>
            <a:r>
              <a:rPr lang="en-US" dirty="0"/>
              <a:t>. </a:t>
            </a:r>
            <a:endParaRPr lang="en-US" dirty="0" smtClean="0"/>
          </a:p>
          <a:p>
            <a:r>
              <a:rPr lang="en-US" dirty="0" smtClean="0"/>
              <a:t>The </a:t>
            </a:r>
            <a:r>
              <a:rPr lang="en-US" dirty="0"/>
              <a:t>products based on the real-time 2D monitoring of shelf/slope surface circulation will deliver key information for assessing the </a:t>
            </a:r>
            <a:r>
              <a:rPr lang="en-US" b="1" dirty="0"/>
              <a:t>boundary conditions </a:t>
            </a:r>
            <a:r>
              <a:rPr lang="en-US" dirty="0"/>
              <a:t>applied in the coastal models of intermediate users.</a:t>
            </a:r>
            <a:endParaRPr lang="es-ES" dirty="0"/>
          </a:p>
          <a:p>
            <a:endParaRPr lang="es-ES" dirty="0"/>
          </a:p>
        </p:txBody>
      </p:sp>
    </p:spTree>
    <p:extLst>
      <p:ext uri="{BB962C8B-B14F-4D97-AF65-F5344CB8AC3E}">
        <p14:creationId xmlns:p14="http://schemas.microsoft.com/office/powerpoint/2010/main" val="3521004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sp>
        <p:nvSpPr>
          <p:cNvPr id="2" name="1 Rectángulo"/>
          <p:cNvSpPr/>
          <p:nvPr/>
        </p:nvSpPr>
        <p:spPr>
          <a:xfrm>
            <a:off x="2018806" y="1105209"/>
            <a:ext cx="4445138" cy="5062924"/>
          </a:xfrm>
          <a:prstGeom prst="rect">
            <a:avLst/>
          </a:prstGeom>
        </p:spPr>
        <p:txBody>
          <a:bodyPr wrap="square">
            <a:spAutoFit/>
          </a:bodyPr>
          <a:lstStyle/>
          <a:p>
            <a:pPr algn="just"/>
            <a:r>
              <a:rPr lang="en-GB" sz="1700" dirty="0"/>
              <a:t>The performed </a:t>
            </a:r>
            <a:r>
              <a:rPr lang="en-GB" sz="1700" b="1" dirty="0"/>
              <a:t>inventory</a:t>
            </a:r>
            <a:r>
              <a:rPr lang="en-GB" sz="1700" dirty="0"/>
              <a:t> of the operational HFR systems in Europe (Mader et al, 2016) includes </a:t>
            </a:r>
            <a:r>
              <a:rPr lang="en-GB" sz="1700" b="1" dirty="0"/>
              <a:t>51 sites</a:t>
            </a:r>
            <a:r>
              <a:rPr lang="en-GB" sz="1700" dirty="0"/>
              <a:t> (in </a:t>
            </a:r>
            <a:r>
              <a:rPr lang="en-GB" sz="1700" b="1" dirty="0"/>
              <a:t>20 networks</a:t>
            </a:r>
            <a:r>
              <a:rPr lang="en-GB" sz="1700" dirty="0"/>
              <a:t>) with potential impact in CMEMS. </a:t>
            </a:r>
            <a:endParaRPr lang="en-GB" sz="1700" dirty="0" smtClean="0"/>
          </a:p>
          <a:p>
            <a:pPr algn="just"/>
            <a:endParaRPr lang="en-GB" sz="1700" dirty="0" smtClean="0"/>
          </a:p>
          <a:p>
            <a:pPr algn="just"/>
            <a:r>
              <a:rPr lang="en-GB" sz="1700" dirty="0" smtClean="0"/>
              <a:t>The </a:t>
            </a:r>
            <a:r>
              <a:rPr lang="en-GB" sz="1700" dirty="0"/>
              <a:t>MFC meshes overlap so one HFR station could impact in different MFC areas. </a:t>
            </a:r>
            <a:endParaRPr lang="en-GB" sz="1700" dirty="0" smtClean="0"/>
          </a:p>
          <a:p>
            <a:pPr algn="just"/>
            <a:endParaRPr lang="en-GB" sz="1700" dirty="0" smtClean="0"/>
          </a:p>
          <a:p>
            <a:pPr algn="just"/>
            <a:r>
              <a:rPr lang="en-GB" sz="1700" dirty="0" smtClean="0"/>
              <a:t>The </a:t>
            </a:r>
            <a:r>
              <a:rPr lang="en-GB" sz="1700" dirty="0"/>
              <a:t>potential impact of the currently available data is distributed as follow: </a:t>
            </a:r>
            <a:r>
              <a:rPr lang="en-GB" sz="1700" b="1" dirty="0"/>
              <a:t>MED-MFC (17 stations)</a:t>
            </a:r>
            <a:r>
              <a:rPr lang="en-GB" sz="1700" dirty="0"/>
              <a:t>,</a:t>
            </a:r>
            <a:r>
              <a:rPr lang="en-GB" sz="1700" b="1" dirty="0"/>
              <a:t> IBI-MFC (9 stations)</a:t>
            </a:r>
            <a:r>
              <a:rPr lang="en-GB" sz="1700" dirty="0"/>
              <a:t>,</a:t>
            </a:r>
            <a:r>
              <a:rPr lang="en-GB" sz="1700" b="1" dirty="0"/>
              <a:t> NWS-MFC (3 stations)</a:t>
            </a:r>
            <a:r>
              <a:rPr lang="en-GB" sz="1700" dirty="0"/>
              <a:t>. </a:t>
            </a:r>
            <a:endParaRPr lang="en-GB" sz="1700" dirty="0" smtClean="0"/>
          </a:p>
          <a:p>
            <a:pPr algn="just"/>
            <a:endParaRPr lang="en-GB" sz="1700" dirty="0"/>
          </a:p>
          <a:p>
            <a:pPr algn="just"/>
            <a:r>
              <a:rPr lang="en-GB" sz="1700" b="1" dirty="0" smtClean="0"/>
              <a:t>INCREASE</a:t>
            </a:r>
            <a:r>
              <a:rPr lang="en-GB" sz="1700" dirty="0" smtClean="0"/>
              <a:t> is already </a:t>
            </a:r>
            <a:r>
              <a:rPr lang="en-GB" sz="1700" dirty="0" smtClean="0"/>
              <a:t>connecting</a:t>
            </a:r>
          </a:p>
          <a:p>
            <a:pPr algn="just"/>
            <a:r>
              <a:rPr lang="en-GB" sz="1700" b="1" dirty="0"/>
              <a:t>MED-MFC </a:t>
            </a:r>
            <a:r>
              <a:rPr lang="en-GB" sz="1700" b="1" dirty="0" smtClean="0"/>
              <a:t>(</a:t>
            </a:r>
            <a:r>
              <a:rPr lang="en-GB" sz="1700" b="1" dirty="0"/>
              <a:t>6</a:t>
            </a:r>
            <a:r>
              <a:rPr lang="en-GB" sz="1700" b="1" dirty="0" smtClean="0"/>
              <a:t> </a:t>
            </a:r>
            <a:r>
              <a:rPr lang="en-GB" sz="1700" b="1" dirty="0"/>
              <a:t>stations)</a:t>
            </a:r>
            <a:r>
              <a:rPr lang="en-GB" sz="1700" dirty="0"/>
              <a:t>,</a:t>
            </a:r>
            <a:r>
              <a:rPr lang="en-GB" sz="1700" b="1" dirty="0"/>
              <a:t> IBI-MFC </a:t>
            </a:r>
            <a:r>
              <a:rPr lang="en-GB" sz="1700" b="1" dirty="0" smtClean="0"/>
              <a:t>(5 </a:t>
            </a:r>
            <a:r>
              <a:rPr lang="en-GB" sz="1700" b="1" dirty="0"/>
              <a:t>stations)</a:t>
            </a:r>
            <a:r>
              <a:rPr lang="en-GB" sz="1700" dirty="0"/>
              <a:t>,</a:t>
            </a:r>
            <a:r>
              <a:rPr lang="en-GB" sz="1700" b="1" dirty="0"/>
              <a:t> NWS-MFC </a:t>
            </a:r>
            <a:r>
              <a:rPr lang="en-GB" sz="1700" b="1" dirty="0" smtClean="0"/>
              <a:t>(1 </a:t>
            </a:r>
            <a:r>
              <a:rPr lang="en-GB" sz="1700" b="1" dirty="0"/>
              <a:t>stations)</a:t>
            </a:r>
            <a:r>
              <a:rPr lang="en-GB" sz="1700" dirty="0"/>
              <a:t>. </a:t>
            </a:r>
          </a:p>
          <a:p>
            <a:pPr algn="just"/>
            <a:endParaRPr lang="en-GB" sz="1700" dirty="0" smtClean="0"/>
          </a:p>
          <a:p>
            <a:pPr algn="just"/>
            <a:r>
              <a:rPr lang="en-GB" sz="1700" dirty="0"/>
              <a:t>C</a:t>
            </a:r>
            <a:r>
              <a:rPr lang="en-GB" sz="1700" dirty="0" smtClean="0"/>
              <a:t>ountries </a:t>
            </a:r>
            <a:r>
              <a:rPr lang="en-GB" sz="1700" dirty="0"/>
              <a:t>like Portugal, France or UK are establishing plans for developing their networks.</a:t>
            </a:r>
            <a:endParaRPr lang="es-ES" sz="17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3944" y="1284313"/>
            <a:ext cx="5630415" cy="505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5"/>
          <p:cNvSpPr txBox="1">
            <a:spLocks/>
          </p:cNvSpPr>
          <p:nvPr/>
        </p:nvSpPr>
        <p:spPr>
          <a:xfrm>
            <a:off x="8219031" y="995848"/>
            <a:ext cx="3802176" cy="4106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200" b="1" dirty="0">
                <a:solidFill>
                  <a:schemeClr val="tx2"/>
                </a:solidFill>
              </a:rPr>
              <a:t>Key new systems for the European Network (on going work)</a:t>
            </a:r>
          </a:p>
        </p:txBody>
      </p:sp>
      <p:sp>
        <p:nvSpPr>
          <p:cNvPr id="29" name="28 Elipse"/>
          <p:cNvSpPr>
            <a:spLocks noChangeAspect="1"/>
          </p:cNvSpPr>
          <p:nvPr/>
        </p:nvSpPr>
        <p:spPr>
          <a:xfrm>
            <a:off x="8034698" y="1100753"/>
            <a:ext cx="228007" cy="235132"/>
          </a:xfrm>
          <a:prstGeom prst="ellipse">
            <a:avLst/>
          </a:prstGeom>
          <a:noFill/>
          <a:ln w="19050">
            <a:solidFill>
              <a:schemeClr val="accent5">
                <a:lumMod val="20000"/>
                <a:lumOff val="8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ttangolo 1"/>
          <p:cNvSpPr/>
          <p:nvPr/>
        </p:nvSpPr>
        <p:spPr>
          <a:xfrm>
            <a:off x="1808700" y="228600"/>
            <a:ext cx="10161628" cy="517065"/>
          </a:xfrm>
          <a:prstGeom prst="rect">
            <a:avLst/>
          </a:prstGeom>
        </p:spPr>
        <p:txBody>
          <a:bodyPr wrap="square">
            <a:spAutoFit/>
          </a:bodyPr>
          <a:lstStyle/>
          <a:p>
            <a:pPr indent="228600">
              <a:lnSpc>
                <a:spcPct val="115000"/>
              </a:lnSpc>
              <a:spcAft>
                <a:spcPts val="0"/>
              </a:spcAft>
            </a:pPr>
            <a:r>
              <a:rPr lang="en-US"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Potential </a:t>
            </a:r>
            <a:r>
              <a:rPr lang="en-US"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transfer towards CMEMS  2018-2021</a:t>
            </a:r>
            <a:endParaRPr lang="it-IT" sz="2400" b="1"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1933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mader\AppData\Local\Microsoft\Windows\Temporary Internet Files\Content.Outlook\KDL6RHH4\Imagen1 (3).tif"/>
          <p:cNvPicPr>
            <a:picLocks noChangeAspect="1" noChangeArrowheads="1"/>
          </p:cNvPicPr>
          <p:nvPr/>
        </p:nvPicPr>
        <p:blipFill rotWithShape="1">
          <a:blip r:embed="rId2">
            <a:extLst>
              <a:ext uri="{28A0092B-C50C-407E-A947-70E740481C1C}">
                <a14:useLocalDpi xmlns:a14="http://schemas.microsoft.com/office/drawing/2010/main" val="0"/>
              </a:ext>
            </a:extLst>
          </a:blip>
          <a:srcRect t="4201" b="11787"/>
          <a:stretch/>
        </p:blipFill>
        <p:spPr bwMode="auto">
          <a:xfrm>
            <a:off x="1307868" y="1"/>
            <a:ext cx="1088413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2 Recortar rectángulo de esquina diagonal"/>
          <p:cNvSpPr>
            <a:spLocks/>
          </p:cNvSpPr>
          <p:nvPr/>
        </p:nvSpPr>
        <p:spPr>
          <a:xfrm>
            <a:off x="0" y="0"/>
            <a:ext cx="1600200" cy="6225019"/>
          </a:xfrm>
          <a:prstGeom prst="snip2DiagRect">
            <a:avLst/>
          </a:prstGeom>
          <a:gradFill flip="none" rotWithShape="1">
            <a:gsLst>
              <a:gs pos="0">
                <a:schemeClr val="accent6"/>
              </a:gs>
              <a:gs pos="50000">
                <a:schemeClr val="accent6">
                  <a:lumMod val="60000"/>
                  <a:lumOff val="40000"/>
                </a:schemeClr>
              </a:gs>
              <a:gs pos="100000">
                <a:schemeClr val="bg1"/>
              </a:gs>
            </a:gsLst>
            <a:lin ang="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S" sz="1200">
                <a:solidFill>
                  <a:srgbClr val="000000"/>
                </a:solidFill>
                <a:effectLst/>
                <a:latin typeface="Times New Roman" panose="02020603050405020304" pitchFamily="18" charset="0"/>
                <a:ea typeface="Times New Roman" panose="02020603050405020304" pitchFamily="18" charset="0"/>
              </a:rPr>
              <a:t> </a:t>
            </a:r>
            <a:endParaRPr lang="it-IT" sz="1200">
              <a:solidFill>
                <a:srgbClr val="000000"/>
              </a:solidFill>
              <a:effectLst/>
              <a:latin typeface="Times New Roman" panose="02020603050405020304" pitchFamily="18" charset="0"/>
              <a:ea typeface="Times New Roman" panose="02020603050405020304" pitchFamily="18" charset="0"/>
            </a:endParaRP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sp>
        <p:nvSpPr>
          <p:cNvPr id="2" name="Rettangolo 1"/>
          <p:cNvSpPr/>
          <p:nvPr/>
        </p:nvSpPr>
        <p:spPr>
          <a:xfrm>
            <a:off x="1767135" y="207818"/>
            <a:ext cx="9995374" cy="410882"/>
          </a:xfrm>
          <a:prstGeom prst="rect">
            <a:avLst/>
          </a:prstGeom>
        </p:spPr>
        <p:txBody>
          <a:bodyPr wrap="square">
            <a:spAutoFit/>
          </a:bodyPr>
          <a:lstStyle/>
          <a:p>
            <a:pPr indent="228600">
              <a:lnSpc>
                <a:spcPct val="115000"/>
              </a:lnSpc>
              <a:spcAft>
                <a:spcPts val="0"/>
              </a:spcAft>
            </a:pPr>
            <a:r>
              <a:rPr lang="en-US" b="1" dirty="0">
                <a:solidFill>
                  <a:srgbClr val="00B050"/>
                </a:solidFill>
                <a:latin typeface="Calibri" panose="020F0502020204030204" pitchFamily="34" charset="0"/>
                <a:ea typeface="Arial" panose="020B0604020202020204" pitchFamily="34" charset="0"/>
                <a:cs typeface="Arial" panose="020B0604020202020204" pitchFamily="34" charset="0"/>
              </a:rPr>
              <a:t>INCREASE:  </a:t>
            </a:r>
            <a:r>
              <a:rPr lang="en-US" sz="1600" b="1" dirty="0">
                <a:solidFill>
                  <a:srgbClr val="00B050"/>
                </a:solidFill>
                <a:latin typeface="Calibri" panose="020F0502020204030204" pitchFamily="34" charset="0"/>
                <a:ea typeface="Arial" panose="020B0604020202020204" pitchFamily="34" charset="0"/>
                <a:cs typeface="Arial" panose="020B0604020202020204" pitchFamily="34" charset="0"/>
              </a:rPr>
              <a:t>Innovation and Networking for the integration of Coastal Radars into European </a:t>
            </a:r>
            <a:r>
              <a:rPr lang="en-US" sz="1600" b="1" dirty="0" err="1">
                <a:solidFill>
                  <a:srgbClr val="00B050"/>
                </a:solidFill>
                <a:latin typeface="Calibri" panose="020F0502020204030204" pitchFamily="34" charset="0"/>
                <a:ea typeface="Arial" panose="020B0604020202020204" pitchFamily="34" charset="0"/>
                <a:cs typeface="Arial" panose="020B0604020202020204" pitchFamily="34" charset="0"/>
              </a:rPr>
              <a:t>mArine</a:t>
            </a:r>
            <a:r>
              <a:rPr lang="en-US" sz="1600" b="1" dirty="0">
                <a:solidFill>
                  <a:srgbClr val="00B050"/>
                </a:solidFill>
                <a:latin typeface="Calibri" panose="020F0502020204030204" pitchFamily="34" charset="0"/>
                <a:ea typeface="Arial" panose="020B0604020202020204" pitchFamily="34" charset="0"/>
                <a:cs typeface="Arial" panose="020B0604020202020204" pitchFamily="34" charset="0"/>
              </a:rPr>
              <a:t> </a:t>
            </a:r>
            <a:r>
              <a:rPr lang="en-US" sz="1600" b="1" dirty="0" err="1">
                <a:solidFill>
                  <a:srgbClr val="00B050"/>
                </a:solidFill>
                <a:latin typeface="Calibri" panose="020F0502020204030204" pitchFamily="34" charset="0"/>
                <a:ea typeface="Arial" panose="020B0604020202020204" pitchFamily="34" charset="0"/>
                <a:cs typeface="Arial" panose="020B0604020202020204" pitchFamily="34" charset="0"/>
              </a:rPr>
              <a:t>SErvices</a:t>
            </a:r>
            <a:endParaRPr lang="en-US" sz="1600" b="1" dirty="0">
              <a:solidFill>
                <a:srgbClr val="00B050"/>
              </a:solidFill>
              <a:latin typeface="Calibri" panose="020F0502020204030204" pitchFamily="34" charset="0"/>
              <a:ea typeface="Arial" panose="020B0604020202020204" pitchFamily="34" charset="0"/>
              <a:cs typeface="Arial" panose="020B0604020202020204" pitchFamily="34" charset="0"/>
            </a:endParaRPr>
          </a:p>
        </p:txBody>
      </p:sp>
      <p:sp>
        <p:nvSpPr>
          <p:cNvPr id="3" name="CasellaDiTesto 2"/>
          <p:cNvSpPr txBox="1"/>
          <p:nvPr/>
        </p:nvSpPr>
        <p:spPr>
          <a:xfrm>
            <a:off x="3765906" y="1168587"/>
            <a:ext cx="5997832" cy="523220"/>
          </a:xfrm>
          <a:prstGeom prst="rect">
            <a:avLst/>
          </a:prstGeom>
          <a:noFill/>
        </p:spPr>
        <p:txBody>
          <a:bodyPr wrap="square" rtlCol="0">
            <a:spAutoFit/>
          </a:bodyPr>
          <a:lstStyle/>
          <a:p>
            <a:pPr algn="ctr">
              <a:spcBef>
                <a:spcPts val="1200"/>
              </a:spcBef>
            </a:pPr>
            <a:r>
              <a:rPr lang="it-IT" sz="2800" b="1" dirty="0">
                <a:solidFill>
                  <a:schemeClr val="bg1"/>
                </a:solidFill>
              </a:rPr>
              <a:t>Thank you for your attention!</a:t>
            </a:r>
          </a:p>
        </p:txBody>
      </p:sp>
      <p:pic>
        <p:nvPicPr>
          <p:cNvPr id="10" name="Image 0" descr="Diapositive1.jpg"/>
          <p:cNvPicPr/>
          <p:nvPr/>
        </p:nvPicPr>
        <p:blipFill rotWithShape="1">
          <a:blip r:embed="rId3" cstate="print">
            <a:extLst>
              <a:ext uri="{28A0092B-C50C-407E-A947-70E740481C1C}">
                <a14:useLocalDpi xmlns:a14="http://schemas.microsoft.com/office/drawing/2010/main" val="0"/>
              </a:ext>
            </a:extLst>
          </a:blip>
          <a:srcRect t="10053" r="49374"/>
          <a:stretch/>
        </p:blipFill>
        <p:spPr bwMode="auto">
          <a:xfrm>
            <a:off x="169029" y="6225019"/>
            <a:ext cx="2369185" cy="598805"/>
          </a:xfrm>
          <a:prstGeom prst="rect">
            <a:avLst/>
          </a:prstGeom>
          <a:ln>
            <a:noFill/>
          </a:ln>
          <a:extLst>
            <a:ext uri="{53640926-AAD7-44D8-BBD7-CCE9431645EC}">
              <a14:shadowObscured xmlns:a14="http://schemas.microsoft.com/office/drawing/2010/main"/>
            </a:ext>
          </a:extLst>
        </p:spPr>
      </p:pic>
      <p:sp>
        <p:nvSpPr>
          <p:cNvPr id="11" name="21 Cuadro de texto"/>
          <p:cNvSpPr txBox="1">
            <a:spLocks/>
          </p:cNvSpPr>
          <p:nvPr/>
        </p:nvSpPr>
        <p:spPr>
          <a:xfrm>
            <a:off x="2765751" y="6275704"/>
            <a:ext cx="4733925" cy="6000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a:solidFill>
                  <a:schemeClr val="bg1"/>
                </a:solidFill>
                <a:effectLst/>
                <a:latin typeface="Cambria" panose="02040503050406030204" pitchFamily="18" charset="0"/>
                <a:ea typeface="Times New Roman" panose="02020603050405020304" pitchFamily="18" charset="0"/>
              </a:rPr>
              <a:t>CMEMS Service Evolution 21-SE-CALL1</a:t>
            </a:r>
            <a:endParaRPr lang="it-IT" sz="1200" dirty="0">
              <a:solidFill>
                <a:schemeClr val="bg1"/>
              </a:solidFill>
              <a:effectLst/>
              <a:latin typeface="Times New Roman" panose="02020603050405020304" pitchFamily="18" charset="0"/>
              <a:ea typeface="Times New Roman" panose="02020603050405020304" pitchFamily="18" charset="0"/>
            </a:endParaRPr>
          </a:p>
          <a:p>
            <a:pPr>
              <a:spcAft>
                <a:spcPts val="0"/>
              </a:spcAft>
            </a:pPr>
            <a:r>
              <a:rPr lang="en-US" sz="1000" b="1" dirty="0">
                <a:solidFill>
                  <a:schemeClr val="bg1"/>
                </a:solidFill>
                <a:effectLst/>
                <a:latin typeface="Cambria" panose="02040503050406030204" pitchFamily="18" charset="0"/>
                <a:ea typeface="Times New Roman" panose="02020603050405020304" pitchFamily="18" charset="0"/>
              </a:rPr>
              <a:t>Lot5: INCREASE project</a:t>
            </a:r>
            <a:endParaRPr lang="it-IT" sz="1200" dirty="0">
              <a:solidFill>
                <a:schemeClr val="bg1"/>
              </a:solidFill>
              <a:effectLst/>
              <a:latin typeface="Times New Roman" panose="02020603050405020304" pitchFamily="18" charset="0"/>
              <a:ea typeface="Times New Roman" panose="02020603050405020304" pitchFamily="18" charset="0"/>
            </a:endParaRPr>
          </a:p>
          <a:p>
            <a:pPr>
              <a:spcAft>
                <a:spcPts val="0"/>
              </a:spcAft>
            </a:pPr>
            <a:r>
              <a:rPr lang="en-US" sz="800" b="1" dirty="0">
                <a:solidFill>
                  <a:schemeClr val="bg1"/>
                </a:solidFill>
                <a:effectLst/>
                <a:latin typeface="Cambria" panose="02040503050406030204" pitchFamily="18" charset="0"/>
                <a:ea typeface="Times New Roman" panose="02020603050405020304" pitchFamily="18" charset="0"/>
              </a:rPr>
              <a:t>Innovation and Networking for the integration of Coastal Radars into European </a:t>
            </a:r>
            <a:r>
              <a:rPr lang="en-US" sz="800" b="1" dirty="0" err="1">
                <a:solidFill>
                  <a:schemeClr val="bg1"/>
                </a:solidFill>
                <a:effectLst/>
                <a:latin typeface="Cambria" panose="02040503050406030204" pitchFamily="18" charset="0"/>
                <a:ea typeface="Times New Roman" panose="02020603050405020304" pitchFamily="18" charset="0"/>
              </a:rPr>
              <a:t>mArine</a:t>
            </a:r>
            <a:r>
              <a:rPr lang="en-US" sz="800" b="1" dirty="0">
                <a:solidFill>
                  <a:schemeClr val="bg1"/>
                </a:solidFill>
                <a:effectLst/>
                <a:latin typeface="Cambria" panose="02040503050406030204" pitchFamily="18" charset="0"/>
                <a:ea typeface="Times New Roman" panose="02020603050405020304" pitchFamily="18" charset="0"/>
              </a:rPr>
              <a:t> </a:t>
            </a:r>
            <a:r>
              <a:rPr lang="en-US" sz="800" b="1" dirty="0" err="1">
                <a:solidFill>
                  <a:schemeClr val="bg1"/>
                </a:solidFill>
                <a:effectLst/>
                <a:latin typeface="Cambria" panose="02040503050406030204" pitchFamily="18" charset="0"/>
                <a:ea typeface="Times New Roman" panose="02020603050405020304" pitchFamily="18" charset="0"/>
              </a:rPr>
              <a:t>SErvices</a:t>
            </a:r>
            <a:endParaRPr lang="it-IT" sz="1200" dirty="0">
              <a:solidFill>
                <a:schemeClr val="bg1"/>
              </a:solidFill>
              <a:effectLst/>
              <a:latin typeface="Times New Roman" panose="02020603050405020304" pitchFamily="18" charset="0"/>
              <a:ea typeface="Times New Roman" panose="02020603050405020304" pitchFamily="18" charset="0"/>
            </a:endParaRPr>
          </a:p>
          <a:p>
            <a:pPr>
              <a:spcAft>
                <a:spcPts val="0"/>
              </a:spcAft>
            </a:pPr>
            <a:r>
              <a:rPr lang="en-US" sz="1000" b="1" dirty="0">
                <a:solidFill>
                  <a:schemeClr val="bg1"/>
                </a:solidFill>
                <a:effectLst/>
                <a:latin typeface="Cambria" panose="02040503050406030204" pitchFamily="18" charset="0"/>
                <a:ea typeface="Times New Roman" panose="02020603050405020304" pitchFamily="18" charset="0"/>
              </a:rPr>
              <a:t> </a:t>
            </a:r>
            <a:endParaRPr lang="it-IT" sz="1200" dirty="0">
              <a:solidFill>
                <a:schemeClr val="bg1"/>
              </a:solidFill>
              <a:effectLst/>
              <a:latin typeface="Times New Roman" panose="02020603050405020304" pitchFamily="18" charset="0"/>
              <a:ea typeface="Times New Roman" panose="02020603050405020304" pitchFamily="18" charset="0"/>
            </a:endParaRPr>
          </a:p>
        </p:txBody>
      </p:sp>
      <p:pic>
        <p:nvPicPr>
          <p:cNvPr id="12"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82" y="73595"/>
            <a:ext cx="1516513" cy="1516513"/>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1" y="1674812"/>
            <a:ext cx="1600200" cy="2523768"/>
          </a:xfrm>
          <a:prstGeom prst="rect">
            <a:avLst/>
          </a:prstGeom>
        </p:spPr>
        <p:txBody>
          <a:bodyPr wrap="square" lIns="36000" rIns="36000">
            <a:spAutoFit/>
          </a:bodyPr>
          <a:lstStyle/>
          <a:p>
            <a:pPr algn="ctr">
              <a:spcAft>
                <a:spcPts val="0"/>
              </a:spcAft>
            </a:pPr>
            <a:r>
              <a:rPr lang="en-US" sz="1400" b="1" dirty="0">
                <a:solidFill>
                  <a:srgbClr val="17365D"/>
                </a:solidFill>
                <a:latin typeface="Arial" panose="020B0604020202020204" pitchFamily="34" charset="0"/>
                <a:ea typeface="Arial" panose="020B0604020202020204" pitchFamily="34" charset="0"/>
                <a:cs typeface="FrankRuehl" panose="020E0503060101010101" pitchFamily="34" charset="-79"/>
              </a:rPr>
              <a:t>THE COPERNICUS MARINE WEEK </a:t>
            </a:r>
            <a:endParaRPr lang="it-IT" sz="1400" dirty="0">
              <a:solidFill>
                <a:srgbClr val="000000"/>
              </a:solidFill>
              <a:latin typeface="Times New Roman" panose="02020603050405020304" pitchFamily="18" charset="0"/>
              <a:ea typeface="Times New Roman" panose="02020603050405020304" pitchFamily="18" charset="0"/>
            </a:endParaRPr>
          </a:p>
          <a:p>
            <a:pPr algn="ctr">
              <a:spcAft>
                <a:spcPts val="600"/>
              </a:spcAft>
            </a:pPr>
            <a:endParaRPr lang="it-IT" sz="1400" dirty="0">
              <a:solidFill>
                <a:srgbClr val="000000"/>
              </a:solidFill>
              <a:latin typeface="Times New Roman" panose="02020603050405020304" pitchFamily="18" charset="0"/>
              <a:ea typeface="Times New Roman" panose="02020603050405020304" pitchFamily="18" charset="0"/>
            </a:endParaRPr>
          </a:p>
          <a:p>
            <a:pPr algn="ctr">
              <a:spcAft>
                <a:spcPts val="600"/>
              </a:spcAft>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Brussels,</a:t>
            </a:r>
          </a:p>
          <a:p>
            <a:pPr algn="ctr">
              <a:spcAft>
                <a:spcPts val="600"/>
              </a:spcAft>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26</a:t>
            </a:r>
            <a:r>
              <a:rPr lang="en-US" sz="1200" b="1" baseline="30000" dirty="0">
                <a:solidFill>
                  <a:srgbClr val="17365D"/>
                </a:solidFill>
                <a:latin typeface="Arial" panose="020B0604020202020204" pitchFamily="34" charset="0"/>
                <a:ea typeface="Arial" panose="020B0604020202020204" pitchFamily="34" charset="0"/>
                <a:cs typeface="FrankRuehl" panose="020E0503060101010101" pitchFamily="34" charset="-79"/>
              </a:rPr>
              <a:t> </a:t>
            </a: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September 2017</a:t>
            </a:r>
          </a:p>
          <a:p>
            <a:pPr algn="ctr">
              <a:spcAft>
                <a:spcPts val="600"/>
              </a:spcAft>
            </a:pPr>
            <a:endParaRPr lang="en-US" sz="1200" b="1" dirty="0">
              <a:solidFill>
                <a:srgbClr val="17365D"/>
              </a:solidFill>
              <a:latin typeface="Arial" panose="020B0604020202020204" pitchFamily="34" charset="0"/>
              <a:ea typeface="Times New Roman" panose="02020603050405020304" pitchFamily="18" charset="0"/>
              <a:cs typeface="FrankRuehl" panose="020E0503060101010101" pitchFamily="34" charset="-79"/>
            </a:endParaRPr>
          </a:p>
          <a:p>
            <a:pPr lvl="0" algn="ctr">
              <a:spcAft>
                <a:spcPts val="600"/>
              </a:spcAft>
              <a:defRPr/>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DAY 2 Session</a:t>
            </a:r>
          </a:p>
          <a:p>
            <a:pPr lvl="0" algn="ctr">
              <a:spcAft>
                <a:spcPts val="600"/>
              </a:spcAft>
              <a:defRPr/>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9:00-13:00</a:t>
            </a:r>
          </a:p>
          <a:p>
            <a:pPr lvl="0" algn="ctr">
              <a:spcAft>
                <a:spcPts val="600"/>
              </a:spcAft>
              <a:defRPr/>
            </a:pPr>
            <a:r>
              <a:rPr lang="en-US" sz="1200" b="1" dirty="0">
                <a:solidFill>
                  <a:srgbClr val="17365D"/>
                </a:solidFill>
                <a:latin typeface="Arial" panose="020B0604020202020204" pitchFamily="34" charset="0"/>
                <a:ea typeface="Arial" panose="020B0604020202020204" pitchFamily="34" charset="0"/>
                <a:cs typeface="FrankRuehl" panose="020E0503060101010101" pitchFamily="34" charset="-79"/>
              </a:rPr>
              <a:t>HF Radar in Europe</a:t>
            </a:r>
          </a:p>
        </p:txBody>
      </p:sp>
      <p:sp>
        <p:nvSpPr>
          <p:cNvPr id="4" name="CuadroTexto 3">
            <a:extLst>
              <a:ext uri="{FF2B5EF4-FFF2-40B4-BE49-F238E27FC236}">
                <a16:creationId xmlns:a16="http://schemas.microsoft.com/office/drawing/2014/main" id="{791368A1-7804-4B18-B37A-40BD955B0794}"/>
              </a:ext>
            </a:extLst>
          </p:cNvPr>
          <p:cNvSpPr txBox="1"/>
          <p:nvPr/>
        </p:nvSpPr>
        <p:spPr>
          <a:xfrm>
            <a:off x="3996097" y="2507614"/>
            <a:ext cx="7873999" cy="4785926"/>
          </a:xfrm>
          <a:prstGeom prst="rect">
            <a:avLst/>
          </a:prstGeom>
          <a:noFill/>
        </p:spPr>
        <p:txBody>
          <a:bodyPr wrap="square" rtlCol="0">
            <a:spAutoFit/>
          </a:bodyPr>
          <a:lstStyle/>
          <a:p>
            <a:r>
              <a:rPr lang="es-ES" sz="1100" dirty="0" err="1">
                <a:solidFill>
                  <a:schemeClr val="bg1"/>
                </a:solidFill>
              </a:rPr>
              <a:t>References</a:t>
            </a:r>
            <a:r>
              <a:rPr lang="es-ES" sz="1100" dirty="0">
                <a:solidFill>
                  <a:schemeClr val="bg1"/>
                </a:solidFill>
              </a:rPr>
              <a:t> and </a:t>
            </a:r>
            <a:r>
              <a:rPr lang="es-ES" sz="1100" dirty="0" err="1">
                <a:solidFill>
                  <a:schemeClr val="bg1"/>
                </a:solidFill>
              </a:rPr>
              <a:t>communication</a:t>
            </a:r>
            <a:endParaRPr lang="es-ES" sz="1100" dirty="0">
              <a:solidFill>
                <a:schemeClr val="bg1"/>
              </a:solidFill>
            </a:endParaRPr>
          </a:p>
          <a:p>
            <a:pPr marL="285750" indent="-285750">
              <a:buFont typeface="Arial" panose="020B0604020202020204" pitchFamily="34" charset="0"/>
              <a:buChar char="•"/>
            </a:pPr>
            <a:r>
              <a:rPr lang="it-IT" sz="1100" dirty="0">
                <a:solidFill>
                  <a:schemeClr val="bg1"/>
                </a:solidFill>
              </a:rPr>
              <a:t>Rubio A, Mader J, Corgnati L, Mantovani C, Griffa A, Novellino A, Quentin C, Wyatt L, Schulzstellenfleth </a:t>
            </a:r>
            <a:r>
              <a:rPr lang="de-DE" sz="1100" dirty="0">
                <a:solidFill>
                  <a:schemeClr val="bg1"/>
                </a:solidFill>
              </a:rPr>
              <a:t>J, Horstmann J, Lorente P, Zambianchi E, Hartnett M, Fernandes C, Zervakis V, Gorringe </a:t>
            </a:r>
            <a:r>
              <a:rPr lang="en-US" sz="1100" dirty="0">
                <a:solidFill>
                  <a:schemeClr val="bg1"/>
                </a:solidFill>
              </a:rPr>
              <a:t>P, </a:t>
            </a:r>
            <a:r>
              <a:rPr lang="en-US" sz="1100" dirty="0" err="1">
                <a:solidFill>
                  <a:schemeClr val="bg1"/>
                </a:solidFill>
              </a:rPr>
              <a:t>Melet</a:t>
            </a:r>
            <a:r>
              <a:rPr lang="en-US" sz="1100" dirty="0">
                <a:solidFill>
                  <a:schemeClr val="bg1"/>
                </a:solidFill>
              </a:rPr>
              <a:t> A and Puillat I (2016) HF Radar Activity in European Coastal Seas: Next Steps Towards a </a:t>
            </a:r>
            <a:r>
              <a:rPr lang="es-ES" sz="1100" dirty="0">
                <a:solidFill>
                  <a:schemeClr val="bg1"/>
                </a:solidFill>
              </a:rPr>
              <a:t>Pan-</a:t>
            </a:r>
            <a:r>
              <a:rPr lang="es-ES" sz="1100" dirty="0" err="1">
                <a:solidFill>
                  <a:schemeClr val="bg1"/>
                </a:solidFill>
              </a:rPr>
              <a:t>European</a:t>
            </a:r>
            <a:r>
              <a:rPr lang="es-ES" sz="1100" dirty="0">
                <a:solidFill>
                  <a:schemeClr val="bg1"/>
                </a:solidFill>
              </a:rPr>
              <a:t> HF Radar Network. </a:t>
            </a:r>
            <a:r>
              <a:rPr lang="es-ES" sz="1100" i="1" dirty="0">
                <a:solidFill>
                  <a:schemeClr val="bg1"/>
                </a:solidFill>
              </a:rPr>
              <a:t>Front. Mar. </a:t>
            </a:r>
            <a:r>
              <a:rPr lang="es-ES" sz="1100" i="1" dirty="0" err="1">
                <a:solidFill>
                  <a:schemeClr val="bg1"/>
                </a:solidFill>
              </a:rPr>
              <a:t>Sci</a:t>
            </a:r>
            <a:r>
              <a:rPr lang="es-ES" sz="1100" i="1" dirty="0">
                <a:solidFill>
                  <a:schemeClr val="bg1"/>
                </a:solidFill>
              </a:rPr>
              <a:t>. </a:t>
            </a:r>
            <a:r>
              <a:rPr lang="es-ES" sz="1100" dirty="0">
                <a:solidFill>
                  <a:schemeClr val="bg1"/>
                </a:solidFill>
              </a:rPr>
              <a:t>4:8. doi:10.3389/fmars.2017.00008</a:t>
            </a:r>
          </a:p>
          <a:p>
            <a:pPr marL="285750" indent="-285750">
              <a:buFont typeface="Arial" panose="020B0604020202020204" pitchFamily="34" charset="0"/>
              <a:buChar char="•"/>
            </a:pPr>
            <a:r>
              <a:rPr lang="es-ES" sz="1100" dirty="0">
                <a:solidFill>
                  <a:schemeClr val="bg1"/>
                </a:solidFill>
              </a:rPr>
              <a:t>Mader J., Rubio A., Asensio J.L, Novellino A., Alba M., Corgnati L., Mantovani C., Griffa, A., Gorringe P., Fernandez V. (2016). </a:t>
            </a:r>
            <a:r>
              <a:rPr lang="en-GB" sz="1100" dirty="0">
                <a:solidFill>
                  <a:schemeClr val="bg1"/>
                </a:solidFill>
              </a:rPr>
              <a:t>The European HF Radar Inventory, EuroGOOS publications </a:t>
            </a:r>
          </a:p>
          <a:p>
            <a:pPr marL="285750" indent="-285750">
              <a:buFont typeface="Arial" panose="020B0604020202020204" pitchFamily="34" charset="0"/>
              <a:buChar char="•"/>
            </a:pPr>
            <a:r>
              <a:rPr lang="en-GB" sz="1100" dirty="0">
                <a:solidFill>
                  <a:schemeClr val="bg1"/>
                </a:solidFill>
              </a:rPr>
              <a:t>Mader, J., Rubio, A., Griffa, A., Mantovani, C., Corgnati, L., Novellino, A., Schulz-Stellenfleth, J., Quentin, C., Wyatt, L., Ruiz, M.I., </a:t>
            </a:r>
            <a:r>
              <a:rPr lang="en-GB" sz="1100" dirty="0" err="1">
                <a:solidFill>
                  <a:schemeClr val="bg1"/>
                </a:solidFill>
              </a:rPr>
              <a:t>Lorente</a:t>
            </a:r>
            <a:r>
              <a:rPr lang="en-GB" sz="1100" dirty="0">
                <a:solidFill>
                  <a:schemeClr val="bg1"/>
                </a:solidFill>
              </a:rPr>
              <a:t>, P., Hartnett, M., Gorringe, P. “Joint Efforts Towards European HF Radar Integration” was presented in the session “OS13B   Toward an International Coastal Ocean Radar Network: Technology Development, Research Demonstration, and Operational Applications II Posters”  of the AGU- Fall Meeting, San Francisco, USA, 12 December 2016. Poster available at:  https://agu.confex.com/agu/fm16/mediafile/Handout/Paper174583/poster_AGU_vf.pdf</a:t>
            </a:r>
          </a:p>
          <a:p>
            <a:pPr marL="285750" indent="-285750">
              <a:buFont typeface="Arial" panose="020B0604020202020204" pitchFamily="34" charset="0"/>
              <a:buChar char="•"/>
            </a:pPr>
            <a:r>
              <a:rPr lang="en-US" sz="1100" dirty="0">
                <a:solidFill>
                  <a:schemeClr val="bg1"/>
                </a:solidFill>
              </a:rPr>
              <a:t>A. Rubio participated in the French </a:t>
            </a:r>
            <a:r>
              <a:rPr lang="en-US" sz="1100" dirty="0" err="1">
                <a:solidFill>
                  <a:schemeClr val="bg1"/>
                </a:solidFill>
              </a:rPr>
              <a:t>Renhfor</a:t>
            </a:r>
            <a:r>
              <a:rPr lang="en-US" sz="1100" dirty="0">
                <a:solidFill>
                  <a:schemeClr val="bg1"/>
                </a:solidFill>
              </a:rPr>
              <a:t> project meeting, giving an update of INCREASE results and the progress towards a unified HFR European network. Brest, 27 October 2016.</a:t>
            </a:r>
          </a:p>
          <a:p>
            <a:pPr marL="285750" indent="-285750">
              <a:buFont typeface="Arial" panose="020B0604020202020204" pitchFamily="34" charset="0"/>
              <a:buChar char="•"/>
            </a:pPr>
            <a:r>
              <a:rPr lang="en-US" sz="1100" dirty="0">
                <a:solidFill>
                  <a:schemeClr val="bg1"/>
                </a:solidFill>
              </a:rPr>
              <a:t>A. Rubio participated in the 5th Meeting of the GEO Global HF Radar Task held in San Francisco, USA, on the 12th  December 2016. Agenda of the meeting and presentations to be published soon at: </a:t>
            </a:r>
            <a:r>
              <a:rPr lang="en-US" sz="1100" dirty="0">
                <a:solidFill>
                  <a:schemeClr val="bg1"/>
                </a:solidFill>
                <a:hlinkClick r:id="rId5"/>
              </a:rPr>
              <a:t>https://rucool.marine.rutgers.edu/geohfr/meetings.html</a:t>
            </a:r>
            <a:r>
              <a:rPr lang="en-US" sz="1100" dirty="0">
                <a:solidFill>
                  <a:schemeClr val="bg1"/>
                </a:solidFill>
              </a:rPr>
              <a:t>.</a:t>
            </a:r>
          </a:p>
          <a:p>
            <a:pPr marL="285750" indent="-285750">
              <a:buFont typeface="Arial" panose="020B0604020202020204" pitchFamily="34" charset="0"/>
              <a:buChar char="•"/>
            </a:pPr>
            <a:r>
              <a:rPr lang="en-US" sz="1100" dirty="0">
                <a:solidFill>
                  <a:schemeClr val="bg1"/>
                </a:solidFill>
              </a:rPr>
              <a:t>C. Mantovani and L. Corgnati have attended the ROWG meeting to show INCREASE progress and exchange on methodologies for data processing and QA/QC </a:t>
            </a:r>
            <a:r>
              <a:rPr lang="en-US" sz="1100" dirty="0">
                <a:solidFill>
                  <a:schemeClr val="bg1"/>
                </a:solidFill>
              </a:rPr>
              <a:t>h</a:t>
            </a:r>
            <a:r>
              <a:rPr lang="en-US" sz="1100" dirty="0" smtClean="0">
                <a:solidFill>
                  <a:schemeClr val="bg1"/>
                </a:solidFill>
              </a:rPr>
              <a:t>ttps</a:t>
            </a:r>
            <a:r>
              <a:rPr lang="en-US" sz="1100" dirty="0">
                <a:solidFill>
                  <a:schemeClr val="bg1"/>
                </a:solidFill>
              </a:rPr>
              <a:t>://www.cpaess.ucar.edu/sites/default/files/meetings/2017/documents/Agenda%20ROWG%202017.pdf), held in Texas A&amp;M University, Galveston, (Texas)</a:t>
            </a:r>
            <a:endParaRPr lang="en-GB" sz="11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s-ES" sz="1400" dirty="0">
              <a:solidFill>
                <a:schemeClr val="bg1"/>
              </a:solidFill>
            </a:endParaRPr>
          </a:p>
          <a:p>
            <a:pPr marL="285750" indent="-285750">
              <a:buFont typeface="Arial" panose="020B0604020202020204" pitchFamily="34" charset="0"/>
              <a:buChar char="•"/>
            </a:pPr>
            <a:endParaRPr lang="es-ES" sz="1400" dirty="0">
              <a:solidFill>
                <a:schemeClr val="bg1"/>
              </a:solidFill>
            </a:endParaRPr>
          </a:p>
          <a:p>
            <a:endParaRPr lang="es-ES" dirty="0">
              <a:solidFill>
                <a:schemeClr val="bg1"/>
              </a:solidFill>
            </a:endParaRPr>
          </a:p>
          <a:p>
            <a:endParaRPr lang="es-ES" dirty="0">
              <a:solidFill>
                <a:schemeClr val="bg1"/>
              </a:solidFill>
            </a:endParaRPr>
          </a:p>
          <a:p>
            <a:endParaRPr lang="es-ES" dirty="0">
              <a:solidFill>
                <a:schemeClr val="bg1"/>
              </a:solidFill>
            </a:endParaRPr>
          </a:p>
        </p:txBody>
      </p:sp>
    </p:spTree>
    <p:extLst>
      <p:ext uri="{BB962C8B-B14F-4D97-AF65-F5344CB8AC3E}">
        <p14:creationId xmlns:p14="http://schemas.microsoft.com/office/powerpoint/2010/main" val="745690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sp>
        <p:nvSpPr>
          <p:cNvPr id="15" name="14 Rectángulo"/>
          <p:cNvSpPr/>
          <p:nvPr/>
        </p:nvSpPr>
        <p:spPr>
          <a:xfrm>
            <a:off x="1808699" y="1149434"/>
            <a:ext cx="6096000" cy="646331"/>
          </a:xfrm>
          <a:prstGeom prst="rect">
            <a:avLst/>
          </a:prstGeom>
        </p:spPr>
        <p:txBody>
          <a:bodyPr wrap="square">
            <a:spAutoFit/>
          </a:bodyPr>
          <a:lstStyle/>
          <a:p>
            <a:pPr algn="ctr"/>
            <a:r>
              <a:rPr lang="en-US" b="1" dirty="0"/>
              <a:t>Innovation and Networking for the integration of Coastal Radars into European </a:t>
            </a:r>
            <a:r>
              <a:rPr lang="en-US" b="1" dirty="0" err="1"/>
              <a:t>mArine</a:t>
            </a:r>
            <a:r>
              <a:rPr lang="en-US" b="1" dirty="0"/>
              <a:t> </a:t>
            </a:r>
            <a:r>
              <a:rPr lang="en-US" b="1" dirty="0" err="1"/>
              <a:t>SErvices</a:t>
            </a:r>
            <a:endParaRPr lang="es-ES" b="1" dirty="0"/>
          </a:p>
        </p:txBody>
      </p:sp>
      <p:pic>
        <p:nvPicPr>
          <p:cNvPr id="6146" name="Picture 2" descr="C:\use\Proyectos\INCREASE\Image\rada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1572" y="1055804"/>
            <a:ext cx="2471602" cy="175029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Proyectos\INCREASE\reports-minutes\Vignette-INCREASE-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842" y="611012"/>
            <a:ext cx="2589940" cy="2589940"/>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1979106" y="2711770"/>
            <a:ext cx="9669103" cy="34470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spcAft>
                <a:spcPts val="600"/>
              </a:spcAft>
            </a:pPr>
            <a:endParaRPr lang="en-US" dirty="0">
              <a:solidFill>
                <a:schemeClr val="tx1"/>
              </a:solidFill>
            </a:endParaRPr>
          </a:p>
          <a:p>
            <a:pPr marL="342900" indent="-342900" algn="just">
              <a:spcAft>
                <a:spcPts val="600"/>
              </a:spcAft>
              <a:buFont typeface="Wingdings" panose="05000000000000000000" pitchFamily="2" charset="2"/>
              <a:buChar char="q"/>
            </a:pPr>
            <a:r>
              <a:rPr lang="en-US" dirty="0">
                <a:solidFill>
                  <a:schemeClr val="tx1"/>
                </a:solidFill>
              </a:rPr>
              <a:t>Provide HFR </a:t>
            </a:r>
            <a:r>
              <a:rPr lang="en-US" b="1" dirty="0">
                <a:solidFill>
                  <a:schemeClr val="tx1"/>
                </a:solidFill>
              </a:rPr>
              <a:t>quality controlled real-time surface current data </a:t>
            </a:r>
            <a:r>
              <a:rPr lang="en-US" dirty="0">
                <a:solidFill>
                  <a:schemeClr val="tx1"/>
                </a:solidFill>
              </a:rPr>
              <a:t>for direct use and through key derived products (gap-filled data, filtered data, short-term prediction and derived </a:t>
            </a:r>
            <a:r>
              <a:rPr lang="en-US" dirty="0" err="1">
                <a:solidFill>
                  <a:schemeClr val="tx1"/>
                </a:solidFill>
              </a:rPr>
              <a:t>Lagrangian</a:t>
            </a:r>
            <a:r>
              <a:rPr lang="en-US" dirty="0">
                <a:solidFill>
                  <a:schemeClr val="tx1"/>
                </a:solidFill>
              </a:rPr>
              <a:t> products) </a:t>
            </a:r>
          </a:p>
          <a:p>
            <a:pPr marL="342900" indent="-342900" algn="just">
              <a:spcAft>
                <a:spcPts val="600"/>
              </a:spcAft>
              <a:buFont typeface="Wingdings" panose="05000000000000000000" pitchFamily="2" charset="2"/>
              <a:buChar char="q"/>
            </a:pPr>
            <a:r>
              <a:rPr lang="en-US" dirty="0">
                <a:solidFill>
                  <a:schemeClr val="tx1"/>
                </a:solidFill>
              </a:rPr>
              <a:t>Set the </a:t>
            </a:r>
            <a:r>
              <a:rPr lang="en-US" b="1" dirty="0">
                <a:solidFill>
                  <a:schemeClr val="tx1"/>
                </a:solidFill>
              </a:rPr>
              <a:t>basis for the management of historical data </a:t>
            </a:r>
            <a:r>
              <a:rPr lang="en-US" dirty="0">
                <a:solidFill>
                  <a:schemeClr val="tx1"/>
                </a:solidFill>
              </a:rPr>
              <a:t>and methodologies for </a:t>
            </a:r>
            <a:r>
              <a:rPr lang="en-US" b="1" dirty="0">
                <a:solidFill>
                  <a:schemeClr val="tx1"/>
                </a:solidFill>
              </a:rPr>
              <a:t>reprocessing existing data sets</a:t>
            </a:r>
            <a:r>
              <a:rPr lang="en-US" dirty="0">
                <a:solidFill>
                  <a:schemeClr val="tx1"/>
                </a:solidFill>
              </a:rPr>
              <a:t>, using advanced delayed mode quality-control techniques, to obtain the best possible continuous surface coastal ocean observations </a:t>
            </a:r>
          </a:p>
          <a:p>
            <a:pPr marL="342900" indent="-342900" algn="just">
              <a:spcAft>
                <a:spcPts val="600"/>
              </a:spcAft>
              <a:buFont typeface="Wingdings" panose="05000000000000000000" pitchFamily="2" charset="2"/>
              <a:buChar char="q"/>
            </a:pPr>
            <a:r>
              <a:rPr lang="en-US" dirty="0">
                <a:solidFill>
                  <a:schemeClr val="tx1"/>
                </a:solidFill>
              </a:rPr>
              <a:t>Boost the </a:t>
            </a:r>
            <a:r>
              <a:rPr lang="en-US" b="1" dirty="0">
                <a:solidFill>
                  <a:schemeClr val="tx1"/>
                </a:solidFill>
              </a:rPr>
              <a:t>use of HFR data for improving CMEMS</a:t>
            </a:r>
            <a:r>
              <a:rPr lang="en-US" dirty="0">
                <a:solidFill>
                  <a:schemeClr val="tx1"/>
                </a:solidFill>
              </a:rPr>
              <a:t> numerical modeling systems, through validation, model-data blending and data assimilation.</a:t>
            </a:r>
          </a:p>
          <a:p>
            <a:pPr marL="342900" indent="-342900" algn="just">
              <a:spcAft>
                <a:spcPts val="600"/>
              </a:spcAft>
              <a:buFont typeface="Wingdings" panose="05000000000000000000" pitchFamily="2" charset="2"/>
              <a:buChar char="q"/>
            </a:pPr>
            <a:r>
              <a:rPr lang="en-US" dirty="0">
                <a:solidFill>
                  <a:schemeClr val="tx1"/>
                </a:solidFill>
              </a:rPr>
              <a:t>Enable an </a:t>
            </a:r>
            <a:r>
              <a:rPr lang="en-US" b="1" dirty="0">
                <a:solidFill>
                  <a:schemeClr val="tx1"/>
                </a:solidFill>
              </a:rPr>
              <a:t>HFR European operational node to ensure the operational availability of HFR data </a:t>
            </a:r>
            <a:r>
              <a:rPr lang="en-US" dirty="0">
                <a:solidFill>
                  <a:schemeClr val="tx1"/>
                </a:solidFill>
              </a:rPr>
              <a:t>and data products and the link with operational CMEMS</a:t>
            </a:r>
          </a:p>
        </p:txBody>
      </p:sp>
      <p:sp>
        <p:nvSpPr>
          <p:cNvPr id="3" name="2 Rectángulo"/>
          <p:cNvSpPr/>
          <p:nvPr/>
        </p:nvSpPr>
        <p:spPr>
          <a:xfrm>
            <a:off x="1808699" y="1930949"/>
            <a:ext cx="6096000" cy="923330"/>
          </a:xfrm>
          <a:prstGeom prst="rect">
            <a:avLst/>
          </a:prstGeom>
        </p:spPr>
        <p:txBody>
          <a:bodyPr>
            <a:spAutoFit/>
          </a:bodyPr>
          <a:lstStyle/>
          <a:p>
            <a:pPr algn="just">
              <a:spcAft>
                <a:spcPts val="600"/>
              </a:spcAft>
            </a:pPr>
            <a:r>
              <a:rPr lang="en-US" b="1" dirty="0"/>
              <a:t>INCREASE </a:t>
            </a:r>
            <a:r>
              <a:rPr lang="en-US" dirty="0"/>
              <a:t>aims to set the necessary developments for the </a:t>
            </a:r>
            <a:r>
              <a:rPr lang="en-US" b="1" dirty="0"/>
              <a:t>integration of the existing European HFR </a:t>
            </a:r>
            <a:r>
              <a:rPr lang="en-US" dirty="0"/>
              <a:t>operational systems into the CMEMS, following four main objectives:</a:t>
            </a:r>
          </a:p>
        </p:txBody>
      </p:sp>
      <p:sp>
        <p:nvSpPr>
          <p:cNvPr id="19" name="Rettangolo 1"/>
          <p:cNvSpPr/>
          <p:nvPr/>
        </p:nvSpPr>
        <p:spPr>
          <a:xfrm>
            <a:off x="1808699" y="228600"/>
            <a:ext cx="10590961" cy="490199"/>
          </a:xfrm>
          <a:prstGeom prst="rect">
            <a:avLst/>
          </a:prstGeom>
        </p:spPr>
        <p:txBody>
          <a:bodyPr wrap="square">
            <a:spAutoFit/>
          </a:bodyPr>
          <a:lstStyle/>
          <a:p>
            <a:pPr indent="228600">
              <a:lnSpc>
                <a:spcPct val="115000"/>
              </a:lnSpc>
              <a:spcAft>
                <a:spcPts val="0"/>
              </a:spcAft>
            </a:pPr>
            <a:r>
              <a:rPr lang="en-US"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INCREASE </a:t>
            </a:r>
            <a:r>
              <a:rPr lang="en-US"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objectives and work plan</a:t>
            </a:r>
            <a:endParaRPr lang="it-IT" sz="2400" b="1"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8894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sp>
        <p:nvSpPr>
          <p:cNvPr id="21" name="20 Rectángulo"/>
          <p:cNvSpPr/>
          <p:nvPr/>
        </p:nvSpPr>
        <p:spPr>
          <a:xfrm>
            <a:off x="2109355" y="1101147"/>
            <a:ext cx="9601200" cy="4770537"/>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en-GB" sz="1600" b="1" dirty="0"/>
              <a:t>WP1: Towards the integration of HFR observing technology into CMEMS </a:t>
            </a:r>
            <a:endParaRPr lang="en-GB" sz="1600" b="1" dirty="0"/>
          </a:p>
          <a:p>
            <a:pPr lvl="1"/>
            <a:r>
              <a:rPr lang="en-GB" sz="1600" dirty="0" smtClean="0">
                <a:solidFill>
                  <a:schemeClr val="accent6">
                    <a:lumMod val="75000"/>
                  </a:schemeClr>
                </a:solidFill>
              </a:rPr>
              <a:t>M1.1</a:t>
            </a:r>
            <a:r>
              <a:rPr lang="en-GB" sz="1600" dirty="0">
                <a:solidFill>
                  <a:schemeClr val="accent6">
                    <a:lumMod val="75000"/>
                  </a:schemeClr>
                </a:solidFill>
              </a:rPr>
              <a:t>; </a:t>
            </a:r>
            <a:r>
              <a:rPr lang="en-GB" sz="1600" dirty="0" smtClean="0">
                <a:solidFill>
                  <a:schemeClr val="accent6">
                    <a:lumMod val="75000"/>
                  </a:schemeClr>
                </a:solidFill>
              </a:rPr>
              <a:t>D1.1: Report </a:t>
            </a:r>
            <a:r>
              <a:rPr lang="en-GB" sz="1600" dirty="0">
                <a:solidFill>
                  <a:schemeClr val="accent6">
                    <a:lumMod val="75000"/>
                  </a:schemeClr>
                </a:solidFill>
              </a:rPr>
              <a:t>on European HFR systems development and roadmap for HFR products evolutions in compliance with CMEMS needs </a:t>
            </a:r>
          </a:p>
          <a:p>
            <a:r>
              <a:rPr lang="en-GB" sz="1600" b="1" dirty="0"/>
              <a:t>WP2: Basis for HFR data assimilation into CMEMS models; </a:t>
            </a:r>
            <a:endParaRPr lang="en-GB" sz="1600" b="1" dirty="0" smtClean="0"/>
          </a:p>
          <a:p>
            <a:pPr lvl="1"/>
            <a:r>
              <a:rPr lang="en-GB" sz="1600" dirty="0" smtClean="0">
                <a:solidFill>
                  <a:schemeClr val="accent6">
                    <a:lumMod val="75000"/>
                  </a:schemeClr>
                </a:solidFill>
              </a:rPr>
              <a:t>M2.1</a:t>
            </a:r>
            <a:r>
              <a:rPr lang="en-GB" sz="1600" dirty="0">
                <a:solidFill>
                  <a:schemeClr val="accent6">
                    <a:lumMod val="75000"/>
                  </a:schemeClr>
                </a:solidFill>
              </a:rPr>
              <a:t>; </a:t>
            </a:r>
            <a:r>
              <a:rPr lang="en-GB" sz="1600" dirty="0" smtClean="0">
                <a:solidFill>
                  <a:schemeClr val="accent6">
                    <a:lumMod val="75000"/>
                  </a:schemeClr>
                </a:solidFill>
              </a:rPr>
              <a:t>D2.1 </a:t>
            </a:r>
            <a:r>
              <a:rPr lang="en-GB" sz="1600" dirty="0">
                <a:solidFill>
                  <a:schemeClr val="accent6">
                    <a:lumMod val="75000"/>
                  </a:schemeClr>
                </a:solidFill>
              </a:rPr>
              <a:t>:Guidelines towards increasing HFR data assimilation capacities into CMEMS</a:t>
            </a:r>
            <a:endParaRPr lang="es-ES" sz="1600" dirty="0">
              <a:solidFill>
                <a:schemeClr val="accent6">
                  <a:lumMod val="75000"/>
                </a:schemeClr>
              </a:solidFill>
            </a:endParaRPr>
          </a:p>
          <a:p>
            <a:r>
              <a:rPr lang="en-GB" sz="1600" b="1" dirty="0"/>
              <a:t>WP3: HFR Products development; </a:t>
            </a:r>
            <a:endParaRPr lang="en-GB" sz="1600" b="1" dirty="0" smtClean="0"/>
          </a:p>
          <a:p>
            <a:pPr lvl="1"/>
            <a:r>
              <a:rPr lang="en-US" sz="1600" dirty="0" smtClean="0">
                <a:solidFill>
                  <a:schemeClr val="accent6">
                    <a:lumMod val="75000"/>
                  </a:schemeClr>
                </a:solidFill>
              </a:rPr>
              <a:t>M3.1-2</a:t>
            </a:r>
            <a:r>
              <a:rPr lang="en-US" sz="1600" dirty="0">
                <a:solidFill>
                  <a:schemeClr val="accent6">
                    <a:lumMod val="75000"/>
                  </a:schemeClr>
                </a:solidFill>
              </a:rPr>
              <a:t>: Basic and advanced products v0 are ready</a:t>
            </a:r>
            <a:r>
              <a:rPr lang="en-US" sz="1600" dirty="0" smtClean="0">
                <a:solidFill>
                  <a:schemeClr val="accent6">
                    <a:lumMod val="75000"/>
                  </a:schemeClr>
                </a:solidFill>
              </a:rPr>
              <a:t>;</a:t>
            </a:r>
          </a:p>
          <a:p>
            <a:pPr lvl="1"/>
            <a:r>
              <a:rPr lang="en-US" sz="1600" dirty="0" smtClean="0">
                <a:solidFill>
                  <a:schemeClr val="accent6">
                    <a:lumMod val="75000"/>
                  </a:schemeClr>
                </a:solidFill>
              </a:rPr>
              <a:t>D3.1</a:t>
            </a:r>
            <a:r>
              <a:rPr lang="en-US" sz="1600" dirty="0">
                <a:solidFill>
                  <a:schemeClr val="accent6">
                    <a:lumMod val="75000"/>
                  </a:schemeClr>
                </a:solidFill>
              </a:rPr>
              <a:t>: Protocols on QA best practices, QC for radial and total data ; </a:t>
            </a:r>
            <a:endParaRPr lang="en-US" sz="1600" dirty="0" smtClean="0">
              <a:solidFill>
                <a:schemeClr val="accent6">
                  <a:lumMod val="75000"/>
                </a:schemeClr>
              </a:solidFill>
            </a:endParaRPr>
          </a:p>
          <a:p>
            <a:pPr lvl="1"/>
            <a:r>
              <a:rPr lang="en-US" sz="1600" dirty="0" smtClean="0">
                <a:solidFill>
                  <a:schemeClr val="accent6">
                    <a:lumMod val="75000"/>
                  </a:schemeClr>
                </a:solidFill>
              </a:rPr>
              <a:t>D3.2</a:t>
            </a:r>
            <a:r>
              <a:rPr lang="en-US" sz="1600" dirty="0">
                <a:solidFill>
                  <a:schemeClr val="accent6">
                    <a:lumMod val="75000"/>
                  </a:schemeClr>
                </a:solidFill>
              </a:rPr>
              <a:t>: Tool for interoperable radial and total data production, tool for combination of radial data with different spatial resolutions </a:t>
            </a:r>
          </a:p>
          <a:p>
            <a:r>
              <a:rPr lang="en-GB" sz="1600" b="1" dirty="0"/>
              <a:t>WP4: HFR Node; </a:t>
            </a:r>
            <a:endParaRPr lang="en-GB" sz="1600" b="1" dirty="0" smtClean="0"/>
          </a:p>
          <a:p>
            <a:pPr lvl="1"/>
            <a:r>
              <a:rPr lang="en-GB" sz="1600" dirty="0" smtClean="0">
                <a:solidFill>
                  <a:schemeClr val="accent6">
                    <a:lumMod val="75000"/>
                  </a:schemeClr>
                </a:solidFill>
              </a:rPr>
              <a:t>M4.1</a:t>
            </a:r>
            <a:r>
              <a:rPr lang="en-GB" sz="1600" dirty="0">
                <a:solidFill>
                  <a:schemeClr val="accent6">
                    <a:lumMod val="75000"/>
                  </a:schemeClr>
                </a:solidFill>
              </a:rPr>
              <a:t>: HFR Node working infrastructure; </a:t>
            </a:r>
            <a:endParaRPr lang="en-GB" sz="1600" dirty="0" smtClean="0">
              <a:solidFill>
                <a:schemeClr val="accent6">
                  <a:lumMod val="75000"/>
                </a:schemeClr>
              </a:solidFill>
            </a:endParaRPr>
          </a:p>
          <a:p>
            <a:pPr lvl="1"/>
            <a:r>
              <a:rPr lang="en-GB" sz="1600" dirty="0" smtClean="0">
                <a:solidFill>
                  <a:schemeClr val="accent6">
                    <a:lumMod val="75000"/>
                  </a:schemeClr>
                </a:solidFill>
              </a:rPr>
              <a:t>D4.1</a:t>
            </a:r>
            <a:r>
              <a:rPr lang="en-GB" sz="1600" dirty="0">
                <a:solidFill>
                  <a:schemeClr val="accent6">
                    <a:lumMod val="75000"/>
                  </a:schemeClr>
                </a:solidFill>
              </a:rPr>
              <a:t>: Recommendation and guideline to set up the hardware and software tools to provide HFR data to the HFR Node </a:t>
            </a:r>
          </a:p>
          <a:p>
            <a:r>
              <a:rPr lang="en-GB" sz="1600" b="1" dirty="0"/>
              <a:t>WP5: Coordination;</a:t>
            </a:r>
            <a:r>
              <a:rPr lang="en-GB" sz="1600" dirty="0">
                <a:solidFill>
                  <a:schemeClr val="accent6">
                    <a:lumMod val="75000"/>
                  </a:schemeClr>
                </a:solidFill>
              </a:rPr>
              <a:t>M5.1:Online KOM; </a:t>
            </a:r>
            <a:endParaRPr lang="en-GB" sz="1600" dirty="0" smtClean="0">
              <a:solidFill>
                <a:schemeClr val="accent6">
                  <a:lumMod val="75000"/>
                </a:schemeClr>
              </a:solidFill>
            </a:endParaRPr>
          </a:p>
          <a:p>
            <a:pPr lvl="1"/>
            <a:r>
              <a:rPr lang="en-GB" sz="1600" dirty="0" smtClean="0">
                <a:solidFill>
                  <a:schemeClr val="accent6">
                    <a:lumMod val="75000"/>
                  </a:schemeClr>
                </a:solidFill>
              </a:rPr>
              <a:t>M5.2</a:t>
            </a:r>
            <a:r>
              <a:rPr lang="en-GB" sz="1600" dirty="0">
                <a:solidFill>
                  <a:schemeClr val="accent6">
                    <a:lumMod val="75000"/>
                  </a:schemeClr>
                </a:solidFill>
              </a:rPr>
              <a:t>: HFR expert WS; </a:t>
            </a:r>
            <a:endParaRPr lang="en-GB" sz="1600" dirty="0" smtClean="0">
              <a:solidFill>
                <a:schemeClr val="accent6">
                  <a:lumMod val="75000"/>
                </a:schemeClr>
              </a:solidFill>
            </a:endParaRPr>
          </a:p>
          <a:p>
            <a:pPr lvl="1"/>
            <a:r>
              <a:rPr lang="en-GB" sz="1600" dirty="0" smtClean="0">
                <a:solidFill>
                  <a:schemeClr val="accent6">
                    <a:lumMod val="75000"/>
                  </a:schemeClr>
                </a:solidFill>
              </a:rPr>
              <a:t>M5.3+5</a:t>
            </a:r>
            <a:r>
              <a:rPr lang="en-GB" sz="1600" dirty="0">
                <a:solidFill>
                  <a:schemeClr val="accent6">
                    <a:lumMod val="75000"/>
                  </a:schemeClr>
                </a:solidFill>
              </a:rPr>
              <a:t>: Mid-term /final review meeting CMEMS (MFC+TAC</a:t>
            </a:r>
            <a:r>
              <a:rPr lang="en-GB" sz="1600" dirty="0" smtClean="0">
                <a:solidFill>
                  <a:schemeClr val="accent6">
                    <a:lumMod val="75000"/>
                  </a:schemeClr>
                </a:solidFill>
              </a:rPr>
              <a:t>);</a:t>
            </a:r>
          </a:p>
          <a:p>
            <a:pPr lvl="1"/>
            <a:r>
              <a:rPr lang="en-GB" sz="1600" dirty="0" smtClean="0">
                <a:solidFill>
                  <a:schemeClr val="accent6">
                    <a:lumMod val="75000"/>
                  </a:schemeClr>
                </a:solidFill>
              </a:rPr>
              <a:t>M5.4</a:t>
            </a:r>
            <a:r>
              <a:rPr lang="en-GB" sz="1600" dirty="0">
                <a:solidFill>
                  <a:schemeClr val="accent6">
                    <a:lumMod val="75000"/>
                  </a:schemeClr>
                </a:solidFill>
              </a:rPr>
              <a:t>: Implementation expert users WS (CMEMS users</a:t>
            </a:r>
            <a:r>
              <a:rPr lang="en-GB" sz="1600" dirty="0" smtClean="0">
                <a:solidFill>
                  <a:schemeClr val="accent6">
                    <a:lumMod val="75000"/>
                  </a:schemeClr>
                </a:solidFill>
              </a:rPr>
              <a:t>);</a:t>
            </a:r>
          </a:p>
          <a:p>
            <a:pPr lvl="1"/>
            <a:r>
              <a:rPr lang="en-GB" sz="1600" dirty="0" smtClean="0">
                <a:solidFill>
                  <a:schemeClr val="accent6">
                    <a:lumMod val="75000"/>
                  </a:schemeClr>
                </a:solidFill>
              </a:rPr>
              <a:t>D5.1-4 </a:t>
            </a:r>
            <a:r>
              <a:rPr lang="en-GB" sz="1600" dirty="0">
                <a:solidFill>
                  <a:schemeClr val="accent6">
                    <a:lumMod val="75000"/>
                  </a:schemeClr>
                </a:solidFill>
              </a:rPr>
              <a:t>:Reports, minutes</a:t>
            </a:r>
            <a:endParaRPr lang="es-ES" sz="1600" dirty="0">
              <a:solidFill>
                <a:schemeClr val="accent6">
                  <a:lumMod val="75000"/>
                </a:schemeClr>
              </a:solidFill>
            </a:endParaRPr>
          </a:p>
        </p:txBody>
      </p:sp>
      <p:sp>
        <p:nvSpPr>
          <p:cNvPr id="13" name="Rettangolo 1"/>
          <p:cNvSpPr/>
          <p:nvPr/>
        </p:nvSpPr>
        <p:spPr>
          <a:xfrm>
            <a:off x="1808699" y="228600"/>
            <a:ext cx="10590961" cy="490199"/>
          </a:xfrm>
          <a:prstGeom prst="rect">
            <a:avLst/>
          </a:prstGeom>
        </p:spPr>
        <p:txBody>
          <a:bodyPr wrap="square">
            <a:spAutoFit/>
          </a:bodyPr>
          <a:lstStyle/>
          <a:p>
            <a:pPr indent="228600">
              <a:lnSpc>
                <a:spcPct val="115000"/>
              </a:lnSpc>
              <a:spcAft>
                <a:spcPts val="0"/>
              </a:spcAft>
            </a:pPr>
            <a:r>
              <a:rPr lang="en-US"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INCREASE </a:t>
            </a:r>
            <a:r>
              <a:rPr lang="en-US"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objectives and work plan</a:t>
            </a:r>
            <a:endParaRPr lang="it-IT" sz="2400" b="1"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2" name="CuadroTexto 1">
            <a:extLst>
              <a:ext uri="{FF2B5EF4-FFF2-40B4-BE49-F238E27FC236}">
                <a16:creationId xmlns:a16="http://schemas.microsoft.com/office/drawing/2014/main" id="{7810D90B-7999-41FD-A6F4-635B00511F71}"/>
              </a:ext>
            </a:extLst>
          </p:cNvPr>
          <p:cNvSpPr txBox="1"/>
          <p:nvPr/>
        </p:nvSpPr>
        <p:spPr>
          <a:xfrm>
            <a:off x="3523488" y="3486415"/>
            <a:ext cx="8010144" cy="2846933"/>
          </a:xfrm>
          <a:prstGeom prst="rect">
            <a:avLst/>
          </a:prstGeom>
          <a:solidFill>
            <a:schemeClr val="bg1"/>
          </a:solidFill>
          <a:ln w="28575">
            <a:solidFill>
              <a:schemeClr val="accent6"/>
            </a:solidFill>
          </a:ln>
        </p:spPr>
        <p:txBody>
          <a:bodyPr wrap="square" rtlCol="0">
            <a:spAutoFit/>
          </a:bodyPr>
          <a:lstStyle/>
          <a:p>
            <a:pPr>
              <a:spcBef>
                <a:spcPts val="600"/>
              </a:spcBef>
            </a:pPr>
            <a:endParaRPr lang="en-US" b="1" dirty="0" smtClean="0">
              <a:solidFill>
                <a:schemeClr val="dk1"/>
              </a:solidFill>
              <a:sym typeface="Wingdings" panose="05000000000000000000" pitchFamily="2" charset="2"/>
            </a:endParaRPr>
          </a:p>
          <a:p>
            <a:pPr lvl="1">
              <a:spcBef>
                <a:spcPts val="600"/>
              </a:spcBef>
            </a:pPr>
            <a:r>
              <a:rPr lang="en-US" b="1" dirty="0" smtClean="0">
                <a:solidFill>
                  <a:schemeClr val="dk1"/>
                </a:solidFill>
                <a:sym typeface="Wingdings" panose="05000000000000000000" pitchFamily="2" charset="2"/>
              </a:rPr>
              <a:t>Main </a:t>
            </a:r>
            <a:r>
              <a:rPr lang="en-US" b="1" dirty="0">
                <a:solidFill>
                  <a:schemeClr val="dk1"/>
                </a:solidFill>
                <a:sym typeface="Wingdings" panose="05000000000000000000" pitchFamily="2" charset="2"/>
              </a:rPr>
              <a:t>specific objectives:</a:t>
            </a:r>
          </a:p>
          <a:p>
            <a:pPr lvl="1">
              <a:spcBef>
                <a:spcPts val="600"/>
              </a:spcBef>
            </a:pPr>
            <a:endParaRPr lang="en-US" b="1" dirty="0" smtClean="0">
              <a:solidFill>
                <a:schemeClr val="dk1"/>
              </a:solidFill>
              <a:sym typeface="Wingdings" panose="05000000000000000000" pitchFamily="2" charset="2"/>
            </a:endParaRPr>
          </a:p>
          <a:p>
            <a:pPr lvl="1">
              <a:spcBef>
                <a:spcPts val="600"/>
              </a:spcBef>
            </a:pPr>
            <a:r>
              <a:rPr lang="en-US" b="1" dirty="0" smtClean="0">
                <a:solidFill>
                  <a:schemeClr val="dk1"/>
                </a:solidFill>
                <a:sym typeface="Wingdings" panose="05000000000000000000" pitchFamily="2" charset="2"/>
              </a:rPr>
              <a:t>     WP1-WP5 </a:t>
            </a:r>
            <a:r>
              <a:rPr lang="en-US" b="1" dirty="0">
                <a:solidFill>
                  <a:schemeClr val="dk1"/>
                </a:solidFill>
                <a:sym typeface="Wingdings" panose="05000000000000000000" pitchFamily="2" charset="2"/>
              </a:rPr>
              <a:t> </a:t>
            </a:r>
            <a:r>
              <a:rPr lang="en-US" b="1" dirty="0">
                <a:solidFill>
                  <a:schemeClr val="dk1"/>
                </a:solidFill>
              </a:rPr>
              <a:t>To bring CMEMS and HFR community closer</a:t>
            </a:r>
          </a:p>
          <a:p>
            <a:pPr lvl="1">
              <a:spcBef>
                <a:spcPts val="600"/>
              </a:spcBef>
            </a:pPr>
            <a:r>
              <a:rPr lang="en-US" b="1" dirty="0">
                <a:solidFill>
                  <a:schemeClr val="dk1"/>
                </a:solidFill>
              </a:rPr>
              <a:t>     WP2 </a:t>
            </a:r>
            <a:r>
              <a:rPr lang="en-US" b="1" dirty="0">
                <a:solidFill>
                  <a:schemeClr val="dk1"/>
                </a:solidFill>
                <a:sym typeface="Wingdings" panose="05000000000000000000" pitchFamily="2" charset="2"/>
              </a:rPr>
              <a:t> To bring information to modelers (CMEMS and CMEMS users)</a:t>
            </a:r>
            <a:r>
              <a:rPr lang="en-US" b="1" dirty="0">
                <a:solidFill>
                  <a:schemeClr val="dk1"/>
                </a:solidFill>
              </a:rPr>
              <a:t> </a:t>
            </a:r>
          </a:p>
          <a:p>
            <a:pPr lvl="1">
              <a:spcBef>
                <a:spcPts val="600"/>
              </a:spcBef>
            </a:pPr>
            <a:r>
              <a:rPr lang="en-US" b="1" dirty="0">
                <a:solidFill>
                  <a:schemeClr val="dk1"/>
                </a:solidFill>
              </a:rPr>
              <a:t>     WP3 </a:t>
            </a:r>
            <a:r>
              <a:rPr lang="en-US" b="1" dirty="0">
                <a:solidFill>
                  <a:schemeClr val="dk1"/>
                </a:solidFill>
                <a:sym typeface="Wingdings" panose="05000000000000000000" pitchFamily="2" charset="2"/>
              </a:rPr>
              <a:t> To perform show cases with HFR products</a:t>
            </a:r>
          </a:p>
          <a:p>
            <a:pPr lvl="1">
              <a:spcBef>
                <a:spcPts val="600"/>
              </a:spcBef>
            </a:pPr>
            <a:r>
              <a:rPr lang="en-US" b="1" dirty="0">
                <a:solidFill>
                  <a:schemeClr val="dk1"/>
                </a:solidFill>
                <a:sym typeface="Wingdings" panose="05000000000000000000" pitchFamily="2" charset="2"/>
              </a:rPr>
              <a:t>     WP4  Paving the way towards a HFR </a:t>
            </a:r>
            <a:r>
              <a:rPr lang="en-US" b="1" dirty="0" smtClean="0">
                <a:solidFill>
                  <a:schemeClr val="dk1"/>
                </a:solidFill>
                <a:sym typeface="Wingdings" panose="05000000000000000000" pitchFamily="2" charset="2"/>
              </a:rPr>
              <a:t>Node</a:t>
            </a:r>
          </a:p>
          <a:p>
            <a:pPr>
              <a:spcBef>
                <a:spcPts val="600"/>
              </a:spcBef>
            </a:pPr>
            <a:endParaRPr lang="en-US" b="1" dirty="0">
              <a:solidFill>
                <a:schemeClr val="dk1"/>
              </a:solidFill>
            </a:endParaRPr>
          </a:p>
        </p:txBody>
      </p:sp>
    </p:spTree>
    <p:extLst>
      <p:ext uri="{BB962C8B-B14F-4D97-AF65-F5344CB8AC3E}">
        <p14:creationId xmlns:p14="http://schemas.microsoft.com/office/powerpoint/2010/main" val="39138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it-IT"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s-ES" altLang="it-IT" sz="1800" b="0" i="0" u="none" strike="noStrike" cap="none" normalizeH="0" baseline="0">
              <a:ln>
                <a:noFill/>
              </a:ln>
              <a:solidFill>
                <a:schemeClr val="tx1"/>
              </a:solidFill>
              <a:effectLst/>
              <a:latin typeface="Arial" panose="020B0604020202020204" pitchFamily="34" charset="0"/>
            </a:endParaRPr>
          </a:p>
        </p:txBody>
      </p:sp>
      <p:sp>
        <p:nvSpPr>
          <p:cNvPr id="12" name="Rettangolo 1"/>
          <p:cNvSpPr/>
          <p:nvPr/>
        </p:nvSpPr>
        <p:spPr>
          <a:xfrm>
            <a:off x="1808699" y="228600"/>
            <a:ext cx="10590961" cy="492122"/>
          </a:xfrm>
          <a:prstGeom prst="rect">
            <a:avLst/>
          </a:prstGeom>
        </p:spPr>
        <p:txBody>
          <a:bodyPr wrap="square">
            <a:spAutoFit/>
          </a:bodyPr>
          <a:lstStyle/>
          <a:p>
            <a:pPr indent="228600">
              <a:lnSpc>
                <a:spcPct val="115000"/>
              </a:lnSpc>
              <a:spcAft>
                <a:spcPts val="0"/>
              </a:spcAft>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WP1</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 Towards the integration of HFR observing technology into CMEMS </a:t>
            </a:r>
          </a:p>
        </p:txBody>
      </p:sp>
      <p:sp>
        <p:nvSpPr>
          <p:cNvPr id="2" name="Rettangolo 1"/>
          <p:cNvSpPr/>
          <p:nvPr/>
        </p:nvSpPr>
        <p:spPr>
          <a:xfrm>
            <a:off x="2058832" y="1036320"/>
            <a:ext cx="10090693" cy="4893647"/>
          </a:xfrm>
          <a:prstGeom prst="rect">
            <a:avLst/>
          </a:prstGeom>
        </p:spPr>
        <p:txBody>
          <a:bodyPr wrap="square">
            <a:spAutoFit/>
          </a:bodyPr>
          <a:lstStyle/>
          <a:p>
            <a:r>
              <a:rPr lang="it-IT" sz="2000" b="1" dirty="0" err="1">
                <a:solidFill>
                  <a:srgbClr val="000000"/>
                </a:solidFill>
                <a:latin typeface="Calibri" panose="020F0502020204030204" pitchFamily="34" charset="0"/>
              </a:rPr>
              <a:t>Objectives</a:t>
            </a:r>
            <a:r>
              <a:rPr lang="it-IT" sz="2000" b="1" dirty="0">
                <a:solidFill>
                  <a:srgbClr val="000000"/>
                </a:solidFill>
                <a:latin typeface="Calibri" panose="020F0502020204030204" pitchFamily="34" charset="0"/>
              </a:rPr>
              <a:t>: </a:t>
            </a:r>
            <a:endParaRPr lang="it-IT"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O1.1 Make </a:t>
            </a:r>
            <a:r>
              <a:rPr lang="en-US" dirty="0">
                <a:solidFill>
                  <a:srgbClr val="000000"/>
                </a:solidFill>
                <a:latin typeface="Calibri" panose="020F0502020204030204" pitchFamily="34" charset="0"/>
              </a:rPr>
              <a:t>a diagnostic of the present development of European HFR systems with respect to CMEMS needs and towards the establishment of a European HFR network (existing systems, existing products, operators); </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O1.2 Set </a:t>
            </a:r>
            <a:r>
              <a:rPr lang="en-US" dirty="0">
                <a:solidFill>
                  <a:srgbClr val="000000"/>
                </a:solidFill>
                <a:latin typeface="Calibri" panose="020F0502020204030204" pitchFamily="34" charset="0"/>
              </a:rPr>
              <a:t>the methodology for specific processing and mapping of product uncertainties following world class processing and calibration/correction, for operational direct use; </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rPr>
              <a:t>O1.3 Set </a:t>
            </a:r>
            <a:r>
              <a:rPr lang="en-US" dirty="0">
                <a:solidFill>
                  <a:srgbClr val="000000"/>
                </a:solidFill>
                <a:latin typeface="Calibri" panose="020F0502020204030204" pitchFamily="34" charset="0"/>
              </a:rPr>
              <a:t>the methodology for reprocessing of existing data sets with advanced quality control methods; </a:t>
            </a:r>
          </a:p>
          <a:p>
            <a:pPr marL="285750" indent="-285750">
              <a:buFont typeface="Arial" panose="020B0604020202020204" pitchFamily="34" charset="0"/>
              <a:buChar char="•"/>
            </a:pPr>
            <a:r>
              <a:rPr lang="en-US" dirty="0">
                <a:solidFill>
                  <a:srgbClr val="000000"/>
                </a:solidFill>
                <a:latin typeface="Calibri" panose="020F0502020204030204" pitchFamily="34" charset="0"/>
              </a:rPr>
              <a:t>O1.4 Roadmap for the production of additional physical variables from HFR (wave, wind data) 	</a:t>
            </a:r>
          </a:p>
          <a:p>
            <a:endParaRPr lang="it-IT" sz="2000" b="1" dirty="0" smtClean="0">
              <a:solidFill>
                <a:srgbClr val="000000"/>
              </a:solidFill>
              <a:latin typeface="Calibri" panose="020F0502020204030204" pitchFamily="34" charset="0"/>
            </a:endParaRPr>
          </a:p>
          <a:p>
            <a:r>
              <a:rPr lang="it-IT" sz="2000" b="1" dirty="0" err="1" smtClean="0">
                <a:solidFill>
                  <a:srgbClr val="000000"/>
                </a:solidFill>
                <a:latin typeface="Calibri" panose="020F0502020204030204" pitchFamily="34" charset="0"/>
              </a:rPr>
              <a:t>Description</a:t>
            </a:r>
            <a:r>
              <a:rPr lang="it-IT" sz="2000" b="1" dirty="0" smtClean="0">
                <a:solidFill>
                  <a:srgbClr val="000000"/>
                </a:solidFill>
                <a:latin typeface="Calibri" panose="020F0502020204030204" pitchFamily="34" charset="0"/>
              </a:rPr>
              <a:t> </a:t>
            </a:r>
            <a:r>
              <a:rPr lang="it-IT" sz="2000" b="1" dirty="0">
                <a:solidFill>
                  <a:srgbClr val="000000"/>
                </a:solidFill>
                <a:latin typeface="Calibri" panose="020F0502020204030204" pitchFamily="34" charset="0"/>
              </a:rPr>
              <a:t>of Work </a:t>
            </a:r>
            <a:endParaRPr lang="it-IT"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T1.1. Detailed up-to-date inventory of the operational HFR systems (and operators), HFR data bases, HFR data uses and users (O1.1); </a:t>
            </a:r>
          </a:p>
          <a:p>
            <a:pPr marL="285750" indent="-285750">
              <a:buFont typeface="Arial" panose="020B0604020202020204" pitchFamily="34" charset="0"/>
              <a:buChar char="•"/>
            </a:pPr>
            <a:r>
              <a:rPr lang="en-US" dirty="0">
                <a:solidFill>
                  <a:srgbClr val="000000"/>
                </a:solidFill>
                <a:latin typeface="Calibri" panose="020F0502020204030204" pitchFamily="34" charset="0"/>
              </a:rPr>
              <a:t>T1.2. Review and methodology selection to develop the basic products (QA/QC radial and total data) (O1.2); </a:t>
            </a:r>
          </a:p>
          <a:p>
            <a:pPr marL="285750" indent="-285750">
              <a:buFont typeface="Arial" panose="020B0604020202020204" pitchFamily="34" charset="0"/>
              <a:buChar char="•"/>
            </a:pPr>
            <a:r>
              <a:rPr lang="en-US" dirty="0">
                <a:solidFill>
                  <a:srgbClr val="000000"/>
                </a:solidFill>
                <a:latin typeface="Calibri" panose="020F0502020204030204" pitchFamily="34" charset="0"/>
              </a:rPr>
              <a:t>T1.3. Review and methodology selection to develop the advanced products (QA/QC refined grid products, gap-filled products, short term prediction and </a:t>
            </a:r>
            <a:r>
              <a:rPr lang="en-US" dirty="0" err="1">
                <a:solidFill>
                  <a:srgbClr val="000000"/>
                </a:solidFill>
                <a:latin typeface="Calibri" panose="020F0502020204030204" pitchFamily="34" charset="0"/>
              </a:rPr>
              <a:t>Lagrangian</a:t>
            </a:r>
            <a:r>
              <a:rPr lang="en-US" dirty="0">
                <a:solidFill>
                  <a:srgbClr val="000000"/>
                </a:solidFill>
                <a:latin typeface="Calibri" panose="020F0502020204030204" pitchFamily="34" charset="0"/>
              </a:rPr>
              <a:t> products) (O1.3, O1.4). 	</a:t>
            </a:r>
          </a:p>
          <a:p>
            <a:r>
              <a:rPr lang="en-US"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395606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p:nvPr/>
        </p:nvSpPr>
        <p:spPr>
          <a:xfrm>
            <a:off x="1808699" y="228600"/>
            <a:ext cx="10590961" cy="492122"/>
          </a:xfrm>
          <a:prstGeom prst="rect">
            <a:avLst/>
          </a:prstGeom>
        </p:spPr>
        <p:txBody>
          <a:bodyPr wrap="square">
            <a:spAutoFit/>
          </a:bodyPr>
          <a:lstStyle/>
          <a:p>
            <a:pPr indent="228600">
              <a:lnSpc>
                <a:spcPct val="115000"/>
              </a:lnSpc>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WP2</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 Basis for HFR data assimilation into CMEMS </a:t>
            </a: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models </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sp>
        <p:nvSpPr>
          <p:cNvPr id="2" name="Rettangolo 1"/>
          <p:cNvSpPr/>
          <p:nvPr/>
        </p:nvSpPr>
        <p:spPr>
          <a:xfrm>
            <a:off x="2036064" y="1109740"/>
            <a:ext cx="9546336" cy="3477875"/>
          </a:xfrm>
          <a:prstGeom prst="rect">
            <a:avLst/>
          </a:prstGeom>
        </p:spPr>
        <p:txBody>
          <a:bodyPr wrap="square">
            <a:spAutoFit/>
          </a:bodyPr>
          <a:lstStyle/>
          <a:p>
            <a:r>
              <a:rPr lang="en-US" b="1" dirty="0" smtClean="0">
                <a:solidFill>
                  <a:srgbClr val="000000"/>
                </a:solidFill>
                <a:latin typeface="Calibri" panose="020F0502020204030204" pitchFamily="34" charset="0"/>
              </a:rPr>
              <a:t>Objective</a:t>
            </a:r>
          </a:p>
          <a:p>
            <a:r>
              <a:rPr lang="en-US" dirty="0" smtClean="0">
                <a:solidFill>
                  <a:srgbClr val="000000"/>
                </a:solidFill>
                <a:latin typeface="Calibri" panose="020F0502020204030204" pitchFamily="34" charset="0"/>
              </a:rPr>
              <a:t>The </a:t>
            </a:r>
            <a:r>
              <a:rPr lang="en-US" dirty="0">
                <a:solidFill>
                  <a:srgbClr val="000000"/>
                </a:solidFill>
                <a:latin typeface="Calibri" panose="020F0502020204030204" pitchFamily="34" charset="0"/>
              </a:rPr>
              <a:t>main objected is to set the basis for HFR data assimilation into CMEMS </a:t>
            </a:r>
            <a:r>
              <a:rPr lang="en-US" dirty="0" smtClean="0">
                <a:solidFill>
                  <a:srgbClr val="000000"/>
                </a:solidFill>
                <a:latin typeface="Calibri" panose="020F0502020204030204" pitchFamily="34" charset="0"/>
              </a:rPr>
              <a:t>models: </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O2.1 Development of a capacity to assimilation new/novel HFR observations; </a:t>
            </a:r>
          </a:p>
          <a:p>
            <a:pPr marL="285750" indent="-285750">
              <a:buFont typeface="Arial" panose="020B0604020202020204" pitchFamily="34" charset="0"/>
              <a:buChar char="•"/>
            </a:pPr>
            <a:r>
              <a:rPr lang="en-US" dirty="0">
                <a:solidFill>
                  <a:srgbClr val="000000"/>
                </a:solidFill>
                <a:latin typeface="Calibri" panose="020F0502020204030204" pitchFamily="34" charset="0"/>
              </a:rPr>
              <a:t>O2.2 Development of community tools and diagnostics 	</a:t>
            </a:r>
          </a:p>
          <a:p>
            <a:endParaRPr lang="it-IT" sz="2000" b="1" dirty="0" smtClean="0">
              <a:solidFill>
                <a:srgbClr val="000000"/>
              </a:solidFill>
              <a:latin typeface="Calibri" panose="020F0502020204030204" pitchFamily="34" charset="0"/>
            </a:endParaRPr>
          </a:p>
          <a:p>
            <a:r>
              <a:rPr lang="it-IT" sz="2000" b="1" dirty="0" err="1" smtClean="0">
                <a:solidFill>
                  <a:srgbClr val="000000"/>
                </a:solidFill>
                <a:latin typeface="Calibri" panose="020F0502020204030204" pitchFamily="34" charset="0"/>
              </a:rPr>
              <a:t>Description</a:t>
            </a:r>
            <a:r>
              <a:rPr lang="it-IT" sz="2000" b="1" dirty="0" smtClean="0">
                <a:solidFill>
                  <a:srgbClr val="000000"/>
                </a:solidFill>
                <a:latin typeface="Calibri" panose="020F0502020204030204" pitchFamily="34" charset="0"/>
              </a:rPr>
              <a:t> </a:t>
            </a:r>
            <a:r>
              <a:rPr lang="it-IT" sz="2000" b="1" dirty="0">
                <a:solidFill>
                  <a:srgbClr val="000000"/>
                </a:solidFill>
                <a:latin typeface="Calibri" panose="020F0502020204030204" pitchFamily="34" charset="0"/>
              </a:rPr>
              <a:t>of Work </a:t>
            </a:r>
            <a:endParaRPr lang="it-IT"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T2.1. Methodology and assessment of HFR current data uncertainties (O2.1); </a:t>
            </a:r>
          </a:p>
          <a:p>
            <a:pPr marL="285750" indent="-285750">
              <a:buFont typeface="Arial" panose="020B0604020202020204" pitchFamily="34" charset="0"/>
              <a:buChar char="•"/>
            </a:pPr>
            <a:r>
              <a:rPr lang="en-US" dirty="0">
                <a:solidFill>
                  <a:srgbClr val="000000"/>
                </a:solidFill>
                <a:latin typeface="Calibri" panose="020F0502020204030204" pitchFamily="34" charset="0"/>
              </a:rPr>
              <a:t>T.2.2. Methodology and assessment of HFR observation capabilities and limitations (O2.1); </a:t>
            </a:r>
          </a:p>
          <a:p>
            <a:pPr marL="285750" indent="-285750">
              <a:buFont typeface="Arial" panose="020B0604020202020204" pitchFamily="34" charset="0"/>
              <a:buChar char="•"/>
            </a:pPr>
            <a:r>
              <a:rPr lang="en-US" dirty="0">
                <a:solidFill>
                  <a:srgbClr val="000000"/>
                </a:solidFill>
                <a:latin typeface="Calibri" panose="020F0502020204030204" pitchFamily="34" charset="0"/>
              </a:rPr>
              <a:t>T.2.3. Review of the state of the art on Assimilation methodologies. Define the roadmap for the assimilation of HFR data in CMEMS(O2.1) ; </a:t>
            </a:r>
          </a:p>
          <a:p>
            <a:pPr marL="285750" indent="-285750">
              <a:buFont typeface="Arial" panose="020B0604020202020204" pitchFamily="34" charset="0"/>
              <a:buChar char="•"/>
            </a:pPr>
            <a:r>
              <a:rPr lang="en-US" dirty="0">
                <a:solidFill>
                  <a:srgbClr val="000000"/>
                </a:solidFill>
                <a:latin typeface="Calibri" panose="020F0502020204030204" pitchFamily="34" charset="0"/>
              </a:rPr>
              <a:t>T.2.4 Work jointly with the assimilation community to define specific products /protocols for assimilation purposes(O2.2) 	</a:t>
            </a:r>
          </a:p>
        </p:txBody>
      </p:sp>
    </p:spTree>
    <p:extLst>
      <p:ext uri="{BB962C8B-B14F-4D97-AF65-F5344CB8AC3E}">
        <p14:creationId xmlns:p14="http://schemas.microsoft.com/office/powerpoint/2010/main" val="829800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p:nvPr/>
        </p:nvSpPr>
        <p:spPr>
          <a:xfrm>
            <a:off x="1808699" y="228600"/>
            <a:ext cx="10590961" cy="492122"/>
          </a:xfrm>
          <a:prstGeom prst="rect">
            <a:avLst/>
          </a:prstGeom>
        </p:spPr>
        <p:txBody>
          <a:bodyPr wrap="square">
            <a:spAutoFit/>
          </a:bodyPr>
          <a:lstStyle/>
          <a:p>
            <a:pPr indent="228600">
              <a:lnSpc>
                <a:spcPct val="115000"/>
              </a:lnSpc>
            </a:pP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WP3: HFR </a:t>
            </a:r>
            <a:r>
              <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Products </a:t>
            </a: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development</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sp>
        <p:nvSpPr>
          <p:cNvPr id="3" name="Rettangolo 2"/>
          <p:cNvSpPr/>
          <p:nvPr/>
        </p:nvSpPr>
        <p:spPr>
          <a:xfrm>
            <a:off x="2086934" y="1061647"/>
            <a:ext cx="9581479" cy="2400657"/>
          </a:xfrm>
          <a:prstGeom prst="rect">
            <a:avLst/>
          </a:prstGeom>
        </p:spPr>
        <p:txBody>
          <a:bodyPr wrap="square">
            <a:spAutoFit/>
          </a:bodyPr>
          <a:lstStyle/>
          <a:p>
            <a:r>
              <a:rPr lang="it-IT" sz="2000" b="1" dirty="0" err="1">
                <a:solidFill>
                  <a:srgbClr val="000000"/>
                </a:solidFill>
                <a:latin typeface="Calibri" panose="020F0502020204030204" pitchFamily="34" charset="0"/>
              </a:rPr>
              <a:t>Objectives</a:t>
            </a:r>
            <a:r>
              <a:rPr lang="it-IT" sz="2000" b="1" dirty="0">
                <a:solidFill>
                  <a:srgbClr val="000000"/>
                </a:solidFill>
                <a:latin typeface="Calibri" panose="020F0502020204030204" pitchFamily="34" charset="0"/>
              </a:rPr>
              <a:t>: </a:t>
            </a:r>
            <a:endParaRPr lang="it-IT"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O3.1. Development of basic products to feed </a:t>
            </a:r>
            <a:r>
              <a:rPr lang="en-US" dirty="0" smtClean="0">
                <a:solidFill>
                  <a:srgbClr val="000000"/>
                </a:solidFill>
                <a:latin typeface="Calibri" panose="020F0502020204030204" pitchFamily="34" charset="0"/>
              </a:rPr>
              <a:t>In situ TAC </a:t>
            </a: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O3.2. Development of advanced products to feed </a:t>
            </a:r>
            <a:r>
              <a:rPr lang="en-US" dirty="0" smtClean="0">
                <a:solidFill>
                  <a:srgbClr val="000000"/>
                </a:solidFill>
                <a:latin typeface="Calibri" panose="020F0502020204030204" pitchFamily="34" charset="0"/>
              </a:rPr>
              <a:t>In situ TAC </a:t>
            </a:r>
            <a:r>
              <a:rPr lang="en-US" dirty="0">
                <a:solidFill>
                  <a:srgbClr val="000000"/>
                </a:solidFill>
                <a:latin typeface="Calibri" panose="020F0502020204030204" pitchFamily="34" charset="0"/>
              </a:rPr>
              <a:t>	</a:t>
            </a:r>
          </a:p>
          <a:p>
            <a:endParaRPr lang="it-IT" sz="2000" b="1" dirty="0" smtClean="0">
              <a:solidFill>
                <a:srgbClr val="000000"/>
              </a:solidFill>
              <a:latin typeface="Calibri" panose="020F0502020204030204" pitchFamily="34" charset="0"/>
            </a:endParaRPr>
          </a:p>
          <a:p>
            <a:r>
              <a:rPr lang="it-IT" sz="2000" b="1" dirty="0" err="1" smtClean="0">
                <a:solidFill>
                  <a:srgbClr val="000000"/>
                </a:solidFill>
                <a:latin typeface="Calibri" panose="020F0502020204030204" pitchFamily="34" charset="0"/>
              </a:rPr>
              <a:t>Description</a:t>
            </a:r>
            <a:r>
              <a:rPr lang="it-IT" sz="2000" b="1" dirty="0" smtClean="0">
                <a:solidFill>
                  <a:srgbClr val="000000"/>
                </a:solidFill>
                <a:latin typeface="Calibri" panose="020F0502020204030204" pitchFamily="34" charset="0"/>
              </a:rPr>
              <a:t> </a:t>
            </a:r>
            <a:r>
              <a:rPr lang="it-IT" sz="2000" b="1" dirty="0">
                <a:solidFill>
                  <a:srgbClr val="000000"/>
                </a:solidFill>
                <a:latin typeface="Calibri" panose="020F0502020204030204" pitchFamily="34" charset="0"/>
              </a:rPr>
              <a:t>of Work </a:t>
            </a:r>
            <a:endParaRPr lang="it-IT"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T3.1 Basic product development and update (O3.1) </a:t>
            </a:r>
          </a:p>
          <a:p>
            <a:pPr marL="285750" indent="-285750">
              <a:buFont typeface="Arial" panose="020B0604020202020204" pitchFamily="34" charset="0"/>
              <a:buChar char="•"/>
            </a:pPr>
            <a:r>
              <a:rPr lang="en-US" dirty="0">
                <a:solidFill>
                  <a:srgbClr val="000000"/>
                </a:solidFill>
                <a:latin typeface="Calibri" panose="020F0502020204030204" pitchFamily="34" charset="0"/>
              </a:rPr>
              <a:t>T3.2 Advanced product development and update (O3.2) 	</a:t>
            </a:r>
          </a:p>
          <a:p>
            <a:r>
              <a:rPr lang="en-US"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83361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p:nvPr/>
        </p:nvSpPr>
        <p:spPr>
          <a:xfrm>
            <a:off x="1808699" y="228600"/>
            <a:ext cx="10590961" cy="517065"/>
          </a:xfrm>
          <a:prstGeom prst="rect">
            <a:avLst/>
          </a:prstGeom>
        </p:spPr>
        <p:txBody>
          <a:bodyPr wrap="square">
            <a:spAutoFit/>
          </a:bodyPr>
          <a:lstStyle/>
          <a:p>
            <a:pPr indent="228600">
              <a:lnSpc>
                <a:spcPct val="115000"/>
              </a:lnSpc>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WP4: HFR Node</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sp>
        <p:nvSpPr>
          <p:cNvPr id="2" name="Rettangolo 1"/>
          <p:cNvSpPr/>
          <p:nvPr/>
        </p:nvSpPr>
        <p:spPr>
          <a:xfrm>
            <a:off x="1999488" y="974265"/>
            <a:ext cx="9656064" cy="3785652"/>
          </a:xfrm>
          <a:prstGeom prst="rect">
            <a:avLst/>
          </a:prstGeom>
        </p:spPr>
        <p:txBody>
          <a:bodyPr wrap="square">
            <a:spAutoFit/>
          </a:bodyPr>
          <a:lstStyle/>
          <a:p>
            <a:r>
              <a:rPr lang="it-IT" sz="2000" b="1" dirty="0" err="1">
                <a:solidFill>
                  <a:srgbClr val="000000"/>
                </a:solidFill>
                <a:latin typeface="Calibri" panose="020F0502020204030204" pitchFamily="34" charset="0"/>
              </a:rPr>
              <a:t>Objectives</a:t>
            </a:r>
            <a:r>
              <a:rPr lang="it-IT" sz="2000" b="1" dirty="0">
                <a:solidFill>
                  <a:srgbClr val="000000"/>
                </a:solidFill>
                <a:latin typeface="Calibri" panose="020F0502020204030204" pitchFamily="34" charset="0"/>
              </a:rPr>
              <a:t>: </a:t>
            </a:r>
            <a:endParaRPr lang="it-IT"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O4.1 Design and develop the hardware and software infrastructure for HFR data management; </a:t>
            </a:r>
          </a:p>
          <a:p>
            <a:pPr marL="285750" indent="-285750">
              <a:buFont typeface="Arial" panose="020B0604020202020204" pitchFamily="34" charset="0"/>
              <a:buChar char="•"/>
            </a:pPr>
            <a:r>
              <a:rPr lang="en-US" dirty="0">
                <a:solidFill>
                  <a:srgbClr val="000000"/>
                </a:solidFill>
                <a:latin typeface="Calibri" panose="020F0502020204030204" pitchFamily="34" charset="0"/>
              </a:rPr>
              <a:t>O4.2 Develop and disseminate a common method for data formats, file conventions, file dimension, file naming and labelling for both real time (i.e. the continuous data flow for latest days) and historical (i.e. the complete series) HFR data ; </a:t>
            </a:r>
          </a:p>
          <a:p>
            <a:pPr marL="285750" indent="-285750">
              <a:buFont typeface="Arial" panose="020B0604020202020204" pitchFamily="34" charset="0"/>
              <a:buChar char="•"/>
            </a:pPr>
            <a:r>
              <a:rPr lang="en-US" dirty="0">
                <a:solidFill>
                  <a:srgbClr val="000000"/>
                </a:solidFill>
                <a:latin typeface="Calibri" panose="020F0502020204030204" pitchFamily="34" charset="0"/>
              </a:rPr>
              <a:t>O4.3 Set up THREDDS catalogues 	</a:t>
            </a:r>
          </a:p>
          <a:p>
            <a:endParaRPr lang="it-IT" sz="2000" b="1" dirty="0" smtClean="0">
              <a:solidFill>
                <a:srgbClr val="000000"/>
              </a:solidFill>
              <a:latin typeface="Calibri" panose="020F0502020204030204" pitchFamily="34" charset="0"/>
            </a:endParaRPr>
          </a:p>
          <a:p>
            <a:r>
              <a:rPr lang="it-IT" sz="2000" b="1" dirty="0" err="1" smtClean="0">
                <a:solidFill>
                  <a:srgbClr val="000000"/>
                </a:solidFill>
                <a:latin typeface="Calibri" panose="020F0502020204030204" pitchFamily="34" charset="0"/>
              </a:rPr>
              <a:t>Description</a:t>
            </a:r>
            <a:r>
              <a:rPr lang="it-IT" sz="2000" b="1" dirty="0" smtClean="0">
                <a:solidFill>
                  <a:srgbClr val="000000"/>
                </a:solidFill>
                <a:latin typeface="Calibri" panose="020F0502020204030204" pitchFamily="34" charset="0"/>
              </a:rPr>
              <a:t> </a:t>
            </a:r>
            <a:r>
              <a:rPr lang="it-IT" sz="2000" b="1" dirty="0">
                <a:solidFill>
                  <a:srgbClr val="000000"/>
                </a:solidFill>
                <a:latin typeface="Calibri" panose="020F0502020204030204" pitchFamily="34" charset="0"/>
              </a:rPr>
              <a:t>of Work </a:t>
            </a:r>
            <a:endParaRPr lang="it-IT"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T4.1. Definition of the structure of a minimum core data to be disseminated, such as raw and processed data (O4.1); </a:t>
            </a:r>
          </a:p>
          <a:p>
            <a:pPr marL="285750" indent="-285750">
              <a:buFont typeface="Arial" panose="020B0604020202020204" pitchFamily="34" charset="0"/>
              <a:buChar char="•"/>
            </a:pPr>
            <a:r>
              <a:rPr lang="en-US" dirty="0">
                <a:solidFill>
                  <a:srgbClr val="000000"/>
                </a:solidFill>
                <a:latin typeface="Calibri" panose="020F0502020204030204" pitchFamily="34" charset="0"/>
              </a:rPr>
              <a:t>T4.2. Definition of a core package of metadata for the standard data (O4.2); </a:t>
            </a:r>
          </a:p>
          <a:p>
            <a:pPr marL="285750" indent="-285750">
              <a:buFont typeface="Arial" panose="020B0604020202020204" pitchFamily="34" charset="0"/>
              <a:buChar char="•"/>
            </a:pPr>
            <a:r>
              <a:rPr lang="en-US" dirty="0">
                <a:solidFill>
                  <a:srgbClr val="000000"/>
                </a:solidFill>
                <a:latin typeface="Calibri" panose="020F0502020204030204" pitchFamily="34" charset="0"/>
              </a:rPr>
              <a:t>T4.3. Design of the data distribution and interoperability via the CMEMS ISTAC infrastructure and </a:t>
            </a:r>
            <a:r>
              <a:rPr lang="en-US" dirty="0" err="1">
                <a:solidFill>
                  <a:srgbClr val="000000"/>
                </a:solidFill>
                <a:latin typeface="Calibri" panose="020F0502020204030204" pitchFamily="34" charset="0"/>
              </a:rPr>
              <a:t>EMODnet</a:t>
            </a:r>
            <a:r>
              <a:rPr lang="en-US" dirty="0">
                <a:solidFill>
                  <a:srgbClr val="000000"/>
                </a:solidFill>
                <a:latin typeface="Calibri" panose="020F0502020204030204" pitchFamily="34" charset="0"/>
              </a:rPr>
              <a:t> Physics portal (O4.3) 	</a:t>
            </a:r>
          </a:p>
        </p:txBody>
      </p:sp>
    </p:spTree>
    <p:extLst>
      <p:ext uri="{BB962C8B-B14F-4D97-AF65-F5344CB8AC3E}">
        <p14:creationId xmlns:p14="http://schemas.microsoft.com/office/powerpoint/2010/main" val="83825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p:nvPr/>
        </p:nvSpPr>
        <p:spPr>
          <a:xfrm>
            <a:off x="1808699" y="228600"/>
            <a:ext cx="10176037" cy="517065"/>
          </a:xfrm>
          <a:prstGeom prst="rect">
            <a:avLst/>
          </a:prstGeom>
        </p:spPr>
        <p:txBody>
          <a:bodyPr wrap="square">
            <a:spAutoFit/>
          </a:bodyPr>
          <a:lstStyle/>
          <a:p>
            <a:pPr indent="228600">
              <a:lnSpc>
                <a:spcPct val="115000"/>
              </a:lnSpc>
            </a:pPr>
            <a:r>
              <a:rPr lang="en-GB" sz="2400" b="1" dirty="0" smtClean="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WP5: Coordination</a:t>
            </a:r>
            <a:endParaRPr lang="en-GB" sz="2400" b="1"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endParaRPr>
          </a:p>
        </p:txBody>
      </p:sp>
      <p:sp>
        <p:nvSpPr>
          <p:cNvPr id="2" name="Rettangolo 1"/>
          <p:cNvSpPr/>
          <p:nvPr/>
        </p:nvSpPr>
        <p:spPr>
          <a:xfrm>
            <a:off x="1973290" y="1012794"/>
            <a:ext cx="9846853" cy="3785652"/>
          </a:xfrm>
          <a:prstGeom prst="rect">
            <a:avLst/>
          </a:prstGeom>
        </p:spPr>
        <p:txBody>
          <a:bodyPr wrap="square">
            <a:spAutoFit/>
          </a:bodyPr>
          <a:lstStyle/>
          <a:p>
            <a:r>
              <a:rPr lang="it-IT" sz="2000" b="1" dirty="0" err="1">
                <a:solidFill>
                  <a:srgbClr val="000000"/>
                </a:solidFill>
                <a:latin typeface="Calibri" panose="020F0502020204030204" pitchFamily="34" charset="0"/>
              </a:rPr>
              <a:t>Objectives</a:t>
            </a:r>
            <a:r>
              <a:rPr lang="it-IT" sz="2000" b="1" dirty="0">
                <a:solidFill>
                  <a:srgbClr val="000000"/>
                </a:solidFill>
                <a:latin typeface="Calibri" panose="020F0502020204030204" pitchFamily="34" charset="0"/>
              </a:rPr>
              <a:t>: </a:t>
            </a:r>
            <a:endParaRPr lang="it-IT"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O5.1 Ensure effective coordination to ensure the progress of the project and the production of the deliverables and the completion of the milestones; </a:t>
            </a:r>
          </a:p>
          <a:p>
            <a:pPr marL="285750" indent="-285750">
              <a:buFont typeface="Arial" panose="020B0604020202020204" pitchFamily="34" charset="0"/>
              <a:buChar char="•"/>
            </a:pPr>
            <a:r>
              <a:rPr lang="en-US" dirty="0">
                <a:solidFill>
                  <a:srgbClr val="000000"/>
                </a:solidFill>
                <a:latin typeface="Calibri" panose="020F0502020204030204" pitchFamily="34" charset="0"/>
              </a:rPr>
              <a:t>O5.2 To integrate the European expertise in the definition of products and set of methodologies; </a:t>
            </a:r>
          </a:p>
          <a:p>
            <a:pPr marL="285750" indent="-285750">
              <a:buFont typeface="Arial" panose="020B0604020202020204" pitchFamily="34" charset="0"/>
              <a:buChar char="•"/>
            </a:pPr>
            <a:r>
              <a:rPr lang="en-US" dirty="0">
                <a:solidFill>
                  <a:srgbClr val="000000"/>
                </a:solidFill>
                <a:latin typeface="Calibri" panose="020F0502020204030204" pitchFamily="34" charset="0"/>
              </a:rPr>
              <a:t>O5.3 To ensure the coordination with CMEMS coordinators for boosting the impact of the results of INCREASE and organizing future implementation; </a:t>
            </a:r>
          </a:p>
          <a:p>
            <a:pPr marL="285750" indent="-285750">
              <a:buFont typeface="Arial" panose="020B0604020202020204" pitchFamily="34" charset="0"/>
              <a:buChar char="•"/>
            </a:pPr>
            <a:r>
              <a:rPr lang="en-US" dirty="0">
                <a:solidFill>
                  <a:srgbClr val="000000"/>
                </a:solidFill>
                <a:latin typeface="Calibri" panose="020F0502020204030204" pitchFamily="34" charset="0"/>
              </a:rPr>
              <a:t>O5.4 To promote the use of HFR data amongst a wide user community 	</a:t>
            </a:r>
          </a:p>
          <a:p>
            <a:endParaRPr lang="it-IT" sz="2000" b="1" dirty="0" smtClean="0">
              <a:solidFill>
                <a:srgbClr val="000000"/>
              </a:solidFill>
              <a:latin typeface="Calibri" panose="020F0502020204030204" pitchFamily="34" charset="0"/>
            </a:endParaRPr>
          </a:p>
          <a:p>
            <a:r>
              <a:rPr lang="it-IT" sz="2000" b="1" dirty="0" err="1" smtClean="0">
                <a:solidFill>
                  <a:srgbClr val="000000"/>
                </a:solidFill>
                <a:latin typeface="Calibri" panose="020F0502020204030204" pitchFamily="34" charset="0"/>
              </a:rPr>
              <a:t>Description</a:t>
            </a:r>
            <a:r>
              <a:rPr lang="it-IT" sz="2000" b="1" dirty="0" smtClean="0">
                <a:solidFill>
                  <a:srgbClr val="000000"/>
                </a:solidFill>
                <a:latin typeface="Calibri" panose="020F0502020204030204" pitchFamily="34" charset="0"/>
              </a:rPr>
              <a:t> </a:t>
            </a:r>
            <a:r>
              <a:rPr lang="it-IT" sz="2000" b="1" dirty="0">
                <a:solidFill>
                  <a:srgbClr val="000000"/>
                </a:solidFill>
                <a:latin typeface="Calibri" panose="020F0502020204030204" pitchFamily="34" charset="0"/>
              </a:rPr>
              <a:t>of Work </a:t>
            </a:r>
            <a:endParaRPr lang="it-IT"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T5.1. Production of mid-term and final reports (O5.1); </a:t>
            </a:r>
          </a:p>
          <a:p>
            <a:pPr marL="285750" indent="-285750">
              <a:buFont typeface="Arial" panose="020B0604020202020204" pitchFamily="34" charset="0"/>
              <a:buChar char="•"/>
            </a:pPr>
            <a:r>
              <a:rPr lang="en-US" dirty="0">
                <a:solidFill>
                  <a:srgbClr val="000000"/>
                </a:solidFill>
                <a:latin typeface="Calibri" panose="020F0502020204030204" pitchFamily="34" charset="0"/>
              </a:rPr>
              <a:t>T5.2 Organization of two workshops and communication events (O5.3, O5.3) ; </a:t>
            </a:r>
          </a:p>
          <a:p>
            <a:pPr marL="285750" indent="-285750">
              <a:buFont typeface="Arial" panose="020B0604020202020204" pitchFamily="34" charset="0"/>
              <a:buChar char="•"/>
            </a:pPr>
            <a:r>
              <a:rPr lang="it-IT" dirty="0">
                <a:solidFill>
                  <a:srgbClr val="000000"/>
                </a:solidFill>
                <a:latin typeface="Calibri" panose="020F0502020204030204" pitchFamily="34" charset="0"/>
              </a:rPr>
              <a:t>T5.3 </a:t>
            </a:r>
            <a:r>
              <a:rPr lang="it-IT" dirty="0" err="1">
                <a:solidFill>
                  <a:srgbClr val="000000"/>
                </a:solidFill>
                <a:latin typeface="Calibri" panose="020F0502020204030204" pitchFamily="34" charset="0"/>
              </a:rPr>
              <a:t>Communication</a:t>
            </a:r>
            <a:r>
              <a:rPr lang="it-IT" dirty="0">
                <a:solidFill>
                  <a:srgbClr val="000000"/>
                </a:solidFill>
                <a:latin typeface="Calibri" panose="020F0502020204030204" pitchFamily="34" charset="0"/>
              </a:rPr>
              <a:t> (O5.4) 	</a:t>
            </a:r>
          </a:p>
          <a:p>
            <a:r>
              <a:rPr lang="en-US"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405563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10060</TotalTime>
  <Words>2729</Words>
  <Application>Microsoft Office PowerPoint</Application>
  <PresentationFormat>Widescreen</PresentationFormat>
  <Paragraphs>400</Paragraphs>
  <Slides>27</Slides>
  <Notes>1</Notes>
  <HiddenSlides>2</HiddenSlides>
  <MMClips>2</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27</vt:i4>
      </vt:variant>
    </vt:vector>
  </HeadingPairs>
  <TitlesOfParts>
    <vt:vector size="35" baseType="lpstr">
      <vt:lpstr>Arial</vt:lpstr>
      <vt:lpstr>Calibri</vt:lpstr>
      <vt:lpstr>Calibri Light</vt:lpstr>
      <vt:lpstr>Cambria</vt:lpstr>
      <vt:lpstr>FrankRuehl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dc:creator>
  <cp:lastModifiedBy>Antonio Novellino</cp:lastModifiedBy>
  <cp:revision>168</cp:revision>
  <dcterms:created xsi:type="dcterms:W3CDTF">2016-09-09T15:39:53Z</dcterms:created>
  <dcterms:modified xsi:type="dcterms:W3CDTF">2017-09-25T21:01:03Z</dcterms:modified>
</cp:coreProperties>
</file>